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8" r:id="rId1"/>
  </p:sldMasterIdLst>
  <p:notesMasterIdLst>
    <p:notesMasterId r:id="rId21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0" r:id="rId13"/>
    <p:sldId id="268" r:id="rId14"/>
    <p:sldId id="269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81FF"/>
    <a:srgbClr val="8EFA00"/>
    <a:srgbClr val="FFD579"/>
    <a:srgbClr val="FF2600"/>
    <a:srgbClr val="FF2F92"/>
    <a:srgbClr val="0096FF"/>
    <a:srgbClr val="FF9300"/>
    <a:srgbClr val="D88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94"/>
    <p:restoredTop sz="94622"/>
  </p:normalViewPr>
  <p:slideViewPr>
    <p:cSldViewPr snapToGrid="0" snapToObjects="1">
      <p:cViewPr varScale="1">
        <p:scale>
          <a:sx n="70" d="100"/>
          <a:sy n="70" d="100"/>
        </p:scale>
        <p:origin x="192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AA58C8-8F8B-ED4B-889B-65B93B409034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7DFB2-419A-DD45-B4B1-376756E675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289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from: https://upload.wikimedia.org/wikipedia/commons/6/63/Monarch_In_May.jpg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7DFB2-419A-DD45-B4B1-376756E6759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477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 image from: http://www.publicdomainpictures.net/pictures/20000/velka/monarch-butterflies-on-a-flower.jpg</a:t>
            </a:r>
          </a:p>
          <a:p>
            <a:r>
              <a:rPr lang="en-US" dirty="0" smtClean="0"/>
              <a:t>Bottom</a:t>
            </a:r>
            <a:r>
              <a:rPr lang="en-US" baseline="0" dirty="0" smtClean="0"/>
              <a:t> image from: https://upload.wikimedia.org/wikipedia/commons/b/b1/Monarch_butterfly_-_Butterfly_Place_in_Westford%2C_Massachusetts_%282%29.jpg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7DFB2-419A-DD45-B4B1-376756E6759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561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from: https://c1.staticflickr.com/8/7331/9569973253_874975c839_b.jpg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7DFB2-419A-DD45-B4B1-376756E6759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91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Images from:</a:t>
            </a:r>
          </a:p>
          <a:p>
            <a:endParaRPr lang="en-US" dirty="0" smtClean="0"/>
          </a:p>
          <a:p>
            <a:r>
              <a:rPr lang="en-US" dirty="0" smtClean="0"/>
              <a:t>Egg: https://upload.wikimedia.org/wikipedia/commons/3/31/Danaus_plexippus%2C_Monarch_egg.jpg</a:t>
            </a:r>
          </a:p>
          <a:p>
            <a:r>
              <a:rPr lang="en-US" dirty="0" smtClean="0"/>
              <a:t>Larvae: https://pixnio.com/free-images/2016/06/13/monarch-butterfly-larvae-feeding-milkweed.jpg</a:t>
            </a:r>
          </a:p>
          <a:p>
            <a:r>
              <a:rPr lang="en-US" dirty="0" smtClean="0"/>
              <a:t>Chrysalis: https://upload.wikimedia.org/wikipedia/commons/2/2b/Monarch_Butterfly_%28Danaus_plexippus%29_Chrysalis.jpg</a:t>
            </a:r>
          </a:p>
          <a:p>
            <a:r>
              <a:rPr lang="en-US" dirty="0" smtClean="0"/>
              <a:t>Adult butterflies: https://upload.wikimedia.org/wikipedia/commons/thumb/c/c6/Franzi_-_Monarch.svg/1000px-Franzi_-_Monarch.svg.png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7DFB2-419A-DD45-B4B1-376756E6759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186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from: https://upload.wikimedia.org/wikipedia/commons/2/29/Danaus_plexippus-1.jpg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7DFB2-419A-DD45-B4B1-376756E6759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803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from: https://c1.staticflickr.com/9/8205/8232791398_3b67dbfb92_b.jpg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7DFB2-419A-DD45-B4B1-376756E6759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01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 image from: https://c1.staticflickr.com/6/5661/30182894600_1c68d7c5dc_b.jpg</a:t>
            </a:r>
          </a:p>
          <a:p>
            <a:r>
              <a:rPr lang="en-US" dirty="0" smtClean="0"/>
              <a:t>Bottom image from: https://c1.staticflickr.com/7/6059/6261067854_7cc33fb4d3_b.jpg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7DFB2-419A-DD45-B4B1-376756E6759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6621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from: https://upload.wikimedia.org/wikipedia/commons/c/c3/Monarch_Butterfly_Danaus_plexippus_Tagged_Closeup_3008px.jpg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7DFB2-419A-DD45-B4B1-376756E6759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9457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from: https://c1.staticflickr.com/1/79/265512944_2d06ff3b58_b.jpg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7DFB2-419A-DD45-B4B1-376756E6759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5689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from: https://upload.wikimedia.org/wikipedia/commons/9/9c/Monarch_Butterfly_-_Flying_%285882300521%29.jpg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7DFB2-419A-DD45-B4B1-376756E6759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2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from: https://upload.wikimedia.org/wikipedia/commons/2/21/Monarch-butterflies-pacific-grove.jpg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7DFB2-419A-DD45-B4B1-376756E6759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642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 image from: http://www.publicdomainpictures.net/pictures/20000/velka/monarch-butterflies-on-a-flower.jpg</a:t>
            </a:r>
          </a:p>
          <a:p>
            <a:r>
              <a:rPr lang="en-US" dirty="0" smtClean="0"/>
              <a:t>Bottom</a:t>
            </a:r>
            <a:r>
              <a:rPr lang="en-US" baseline="0" dirty="0" smtClean="0"/>
              <a:t> image from: https://upload.wikimedia.org/wikipedia/commons/b/b1/Monarch_butterfly_-_Butterfly_Place_in_Westford%2C_Massachusetts_%282%29.jpg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7DFB2-419A-DD45-B4B1-376756E6759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720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Images from:</a:t>
            </a:r>
          </a:p>
          <a:p>
            <a:endParaRPr lang="en-US" dirty="0" smtClean="0"/>
          </a:p>
          <a:p>
            <a:r>
              <a:rPr lang="en-US" dirty="0" smtClean="0"/>
              <a:t>Egg: https://upload.wikimedia.org/wikipedia/commons/3/31/Danaus_plexippus%2C_Monarch_egg.jpg</a:t>
            </a:r>
          </a:p>
          <a:p>
            <a:r>
              <a:rPr lang="en-US" dirty="0" smtClean="0"/>
              <a:t>Larvae: https://pixnio.com/free-images/2016/06/13/monarch-butterfly-larvae-feeding-milkweed.jpg</a:t>
            </a:r>
          </a:p>
          <a:p>
            <a:r>
              <a:rPr lang="en-US" dirty="0" smtClean="0"/>
              <a:t>Chrysalis: https://upload.wikimedia.org/wikipedia/commons/2/2b/Monarch_Butterfly_%28Danaus_plexippus%29_Chrysalis.jpg</a:t>
            </a:r>
          </a:p>
          <a:p>
            <a:r>
              <a:rPr lang="en-US" dirty="0" smtClean="0"/>
              <a:t>Adult butterflies: https://upload.wikimedia.org/wikipedia/commons/thumb/c/c6/Franzi_-_Monarch.svg/1000px-Franzi_-_Monarch.svg.png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7DFB2-419A-DD45-B4B1-376756E6759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262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01665-9670-1E45-9759-492EB5D01ADC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1DD2-BB09-5142-9126-80592C77C9A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01665-9670-1E45-9759-492EB5D01ADC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1DD2-BB09-5142-9126-80592C77C9A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01665-9670-1E45-9759-492EB5D01ADC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1DD2-BB09-5142-9126-80592C77C9A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01665-9670-1E45-9759-492EB5D01ADC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1DD2-BB09-5142-9126-80592C77C9A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01665-9670-1E45-9759-492EB5D01ADC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1DD2-BB09-5142-9126-80592C77C9A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01665-9670-1E45-9759-492EB5D01ADC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1DD2-BB09-5142-9126-80592C77C9A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01665-9670-1E45-9759-492EB5D01ADC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1DD2-BB09-5142-9126-80592C77C9A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01665-9670-1E45-9759-492EB5D01ADC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1DD2-BB09-5142-9126-80592C77C9A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01665-9670-1E45-9759-492EB5D01ADC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1DD2-BB09-5142-9126-80592C77C9A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01665-9670-1E45-9759-492EB5D01ADC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1DD2-BB09-5142-9126-80592C77C9A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01665-9670-1E45-9759-492EB5D01ADC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81DD2-BB09-5142-9126-80592C77C9A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01665-9670-1E45-9759-492EB5D01ADC}" type="datetimeFigureOut">
              <a:rPr lang="en-US" smtClean="0"/>
              <a:t>8/31/17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81DD2-BB09-5142-9126-80592C77C9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50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4" Type="http://schemas.openxmlformats.org/officeDocument/2006/relationships/image" Target="../media/image7.jpg"/><Relationship Id="rId5" Type="http://schemas.openxmlformats.org/officeDocument/2006/relationships/image" Target="../media/image8.jp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100" y="0"/>
            <a:ext cx="103144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106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latin typeface="Noteworthy" charset="0"/>
                <a:ea typeface="Noteworthy" charset="0"/>
                <a:cs typeface="Noteworthy" charset="0"/>
              </a:rPr>
              <a:t>Monarch butterflies</a:t>
            </a:r>
            <a:r>
              <a:rPr lang="is-IS" sz="6000" b="1" smtClean="0">
                <a:latin typeface="Noteworthy" charset="0"/>
                <a:ea typeface="Noteworthy" charset="0"/>
                <a:cs typeface="Noteworthy" charset="0"/>
              </a:rPr>
              <a:t>…</a:t>
            </a:r>
            <a:endParaRPr lang="en-US" sz="6000" b="1" dirty="0">
              <a:latin typeface="Noteworthy" charset="0"/>
              <a:ea typeface="Noteworthy" charset="0"/>
              <a:cs typeface="Noteworthy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106" y="1938869"/>
            <a:ext cx="7577667" cy="4351338"/>
          </a:xfrm>
        </p:spPr>
        <p:txBody>
          <a:bodyPr>
            <a:normAutofit lnSpcReduction="10000"/>
          </a:bodyPr>
          <a:lstStyle/>
          <a:p>
            <a:r>
              <a:rPr lang="en-US" sz="4000" b="1" dirty="0">
                <a:latin typeface="Noteworthy" charset="0"/>
                <a:ea typeface="Noteworthy" charset="0"/>
                <a:cs typeface="Noteworthy" charset="0"/>
              </a:rPr>
              <a:t>a</a:t>
            </a:r>
            <a:r>
              <a:rPr lang="en-US" sz="4000" b="1" dirty="0" smtClean="0">
                <a:latin typeface="Noteworthy" charset="0"/>
                <a:ea typeface="Noteworthy" charset="0"/>
                <a:cs typeface="Noteworthy" charset="0"/>
              </a:rPr>
              <a:t>re insects.</a:t>
            </a:r>
          </a:p>
          <a:p>
            <a:endParaRPr lang="en-US" sz="4000" b="1" dirty="0" smtClean="0">
              <a:latin typeface="Noteworthy" charset="0"/>
              <a:ea typeface="Noteworthy" charset="0"/>
              <a:cs typeface="Noteworthy" charset="0"/>
            </a:endParaRPr>
          </a:p>
          <a:p>
            <a:r>
              <a:rPr lang="en-US" sz="4000" b="1" dirty="0">
                <a:latin typeface="Noteworthy" charset="0"/>
                <a:ea typeface="Noteworthy" charset="0"/>
                <a:cs typeface="Noteworthy" charset="0"/>
              </a:rPr>
              <a:t>h</a:t>
            </a:r>
            <a:r>
              <a:rPr lang="en-US" sz="4000" b="1" dirty="0" smtClean="0">
                <a:latin typeface="Noteworthy" charset="0"/>
                <a:ea typeface="Noteworthy" charset="0"/>
                <a:cs typeface="Noteworthy" charset="0"/>
              </a:rPr>
              <a:t>ave a wingspan of about four (4) inches.</a:t>
            </a:r>
          </a:p>
          <a:p>
            <a:endParaRPr lang="en-US" sz="4000" b="1" dirty="0" smtClean="0">
              <a:latin typeface="Noteworthy" charset="0"/>
              <a:ea typeface="Noteworthy" charset="0"/>
              <a:cs typeface="Noteworthy" charset="0"/>
            </a:endParaRPr>
          </a:p>
          <a:p>
            <a:r>
              <a:rPr lang="en-US" sz="4000" b="1" dirty="0">
                <a:latin typeface="Noteworthy" charset="0"/>
                <a:ea typeface="Noteworthy" charset="0"/>
                <a:cs typeface="Noteworthy" charset="0"/>
              </a:rPr>
              <a:t>w</a:t>
            </a:r>
            <a:r>
              <a:rPr lang="en-US" sz="4000" b="1" dirty="0" smtClean="0">
                <a:latin typeface="Noteworthy" charset="0"/>
                <a:ea typeface="Noteworthy" charset="0"/>
                <a:cs typeface="Noteworthy" charset="0"/>
              </a:rPr>
              <a:t>eigh about one-fifth (1/5</a:t>
            </a:r>
            <a:r>
              <a:rPr lang="en-US" sz="4000" b="1" baseline="30000" dirty="0" smtClean="0">
                <a:latin typeface="Noteworthy" charset="0"/>
                <a:ea typeface="Noteworthy" charset="0"/>
                <a:cs typeface="Noteworthy" charset="0"/>
              </a:rPr>
              <a:t>th</a:t>
            </a:r>
            <a:r>
              <a:rPr lang="en-US" sz="4000" b="1" dirty="0" smtClean="0">
                <a:latin typeface="Noteworthy" charset="0"/>
                <a:ea typeface="Noteworthy" charset="0"/>
                <a:cs typeface="Noteworthy" charset="0"/>
              </a:rPr>
              <a:t>) of an ounce.</a:t>
            </a:r>
            <a:endParaRPr lang="en-US" sz="4000" b="1" dirty="0">
              <a:latin typeface="Noteworthy" charset="0"/>
              <a:ea typeface="Noteworthy" charset="0"/>
              <a:cs typeface="Noteworthy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190" y="572291"/>
            <a:ext cx="2802850" cy="289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2773" y="3675057"/>
            <a:ext cx="3985684" cy="261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16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305" y="23293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>
                <a:latin typeface="Noteworthy" charset="0"/>
                <a:ea typeface="Noteworthy" charset="0"/>
                <a:cs typeface="Noteworthy" charset="0"/>
              </a:rPr>
              <a:t>Monarch butterflies rely on</a:t>
            </a:r>
            <a:br>
              <a:rPr lang="en-US" sz="5400" b="1" dirty="0" smtClean="0">
                <a:latin typeface="Noteworthy" charset="0"/>
                <a:ea typeface="Noteworthy" charset="0"/>
                <a:cs typeface="Noteworthy" charset="0"/>
              </a:rPr>
            </a:br>
            <a:r>
              <a:rPr lang="en-US" sz="5400" b="1" dirty="0" smtClean="0">
                <a:latin typeface="Noteworthy" charset="0"/>
                <a:ea typeface="Noteworthy" charset="0"/>
                <a:cs typeface="Noteworthy" charset="0"/>
              </a:rPr>
              <a:t/>
            </a:r>
            <a:br>
              <a:rPr lang="en-US" sz="5400" b="1" dirty="0" smtClean="0">
                <a:latin typeface="Noteworthy" charset="0"/>
                <a:ea typeface="Noteworthy" charset="0"/>
                <a:cs typeface="Noteworthy" charset="0"/>
              </a:rPr>
            </a:br>
            <a:r>
              <a:rPr lang="en-US" sz="6400" b="1" u="sng" dirty="0" smtClean="0">
                <a:solidFill>
                  <a:srgbClr val="00B050"/>
                </a:solidFill>
                <a:latin typeface="Noteworthy" charset="0"/>
                <a:ea typeface="Noteworthy" charset="0"/>
                <a:cs typeface="Noteworthy" charset="0"/>
              </a:rPr>
              <a:t>milkweed</a:t>
            </a:r>
            <a:r>
              <a:rPr lang="en-US" sz="5400" b="1" u="sng" dirty="0" smtClean="0">
                <a:solidFill>
                  <a:srgbClr val="00B050"/>
                </a:solidFill>
                <a:latin typeface="Noteworthy" charset="0"/>
                <a:ea typeface="Noteworthy" charset="0"/>
                <a:cs typeface="Noteworthy" charset="0"/>
              </a:rPr>
              <a:t/>
            </a:r>
            <a:br>
              <a:rPr lang="en-US" sz="5400" b="1" u="sng" dirty="0" smtClean="0">
                <a:solidFill>
                  <a:srgbClr val="00B050"/>
                </a:solidFill>
                <a:latin typeface="Noteworthy" charset="0"/>
                <a:ea typeface="Noteworthy" charset="0"/>
                <a:cs typeface="Noteworthy" charset="0"/>
              </a:rPr>
            </a:br>
            <a:r>
              <a:rPr lang="en-US" sz="5400" b="1" dirty="0">
                <a:latin typeface="Noteworthy" charset="0"/>
                <a:ea typeface="Noteworthy" charset="0"/>
                <a:cs typeface="Noteworthy" charset="0"/>
              </a:rPr>
              <a:t/>
            </a:r>
            <a:br>
              <a:rPr lang="en-US" sz="5400" b="1" dirty="0">
                <a:latin typeface="Noteworthy" charset="0"/>
                <a:ea typeface="Noteworthy" charset="0"/>
                <a:cs typeface="Noteworthy" charset="0"/>
              </a:rPr>
            </a:br>
            <a:r>
              <a:rPr lang="en-US" sz="5400" b="1" dirty="0" smtClean="0">
                <a:latin typeface="Noteworthy" charset="0"/>
                <a:ea typeface="Noteworthy" charset="0"/>
                <a:cs typeface="Noteworthy" charset="0"/>
              </a:rPr>
              <a:t>a common herbaceous prairie plant.</a:t>
            </a:r>
            <a:endParaRPr lang="en-US" sz="5400" b="1" dirty="0">
              <a:latin typeface="Noteworthy" charset="0"/>
              <a:ea typeface="Noteworthy" charset="0"/>
              <a:cs typeface="Noteworth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51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134" y="181413"/>
            <a:ext cx="10261600" cy="641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15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305" y="23293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400" b="1" u="sng" dirty="0" smtClean="0">
                <a:solidFill>
                  <a:srgbClr val="00B050"/>
                </a:solidFill>
                <a:latin typeface="Noteworthy" charset="0"/>
                <a:ea typeface="Noteworthy" charset="0"/>
                <a:cs typeface="Noteworthy" charset="0"/>
              </a:rPr>
              <a:t>Milkweed</a:t>
            </a:r>
            <a:r>
              <a:rPr lang="is-IS" sz="6400" b="1" u="sng" smtClean="0">
                <a:solidFill>
                  <a:srgbClr val="00B050"/>
                </a:solidFill>
                <a:latin typeface="Noteworthy" charset="0"/>
                <a:ea typeface="Noteworthy" charset="0"/>
                <a:cs typeface="Noteworthy" charset="0"/>
              </a:rPr>
              <a:t>…</a:t>
            </a:r>
            <a:r>
              <a:rPr lang="en-US" sz="5400" b="1" u="sng" dirty="0" smtClean="0">
                <a:solidFill>
                  <a:srgbClr val="00B050"/>
                </a:solidFill>
                <a:latin typeface="Noteworthy" charset="0"/>
                <a:ea typeface="Noteworthy" charset="0"/>
                <a:cs typeface="Noteworthy" charset="0"/>
              </a:rPr>
              <a:t/>
            </a:r>
            <a:br>
              <a:rPr lang="en-US" sz="5400" b="1" u="sng" dirty="0" smtClean="0">
                <a:solidFill>
                  <a:srgbClr val="00B050"/>
                </a:solidFill>
                <a:latin typeface="Noteworthy" charset="0"/>
                <a:ea typeface="Noteworthy" charset="0"/>
                <a:cs typeface="Noteworthy" charset="0"/>
              </a:rPr>
            </a:br>
            <a:r>
              <a:rPr lang="en-US" sz="5400" b="1" dirty="0">
                <a:latin typeface="Noteworthy" charset="0"/>
                <a:ea typeface="Noteworthy" charset="0"/>
                <a:cs typeface="Noteworthy" charset="0"/>
              </a:rPr>
              <a:t/>
            </a:r>
            <a:br>
              <a:rPr lang="en-US" sz="5400" b="1" dirty="0">
                <a:latin typeface="Noteworthy" charset="0"/>
                <a:ea typeface="Noteworthy" charset="0"/>
                <a:cs typeface="Noteworthy" charset="0"/>
              </a:rPr>
            </a:br>
            <a:r>
              <a:rPr lang="en-US" sz="5400" b="1" dirty="0" smtClean="0">
                <a:latin typeface="Noteworthy" charset="0"/>
                <a:ea typeface="Noteworthy" charset="0"/>
                <a:cs typeface="Noteworthy" charset="0"/>
              </a:rPr>
              <a:t>is the only plant monarch caterpillars can eat.</a:t>
            </a:r>
            <a:endParaRPr lang="en-US" sz="5400" b="1" dirty="0">
              <a:latin typeface="Noteworthy" charset="0"/>
              <a:ea typeface="Noteworthy" charset="0"/>
              <a:cs typeface="Noteworth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47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305" y="23293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latin typeface="Noteworthy" charset="0"/>
                <a:ea typeface="Noteworthy" charset="0"/>
                <a:cs typeface="Noteworthy" charset="0"/>
              </a:rPr>
              <a:t>M</a:t>
            </a:r>
            <a:r>
              <a:rPr lang="en-US" sz="5400" b="1" dirty="0" smtClean="0">
                <a:latin typeface="Noteworthy" charset="0"/>
                <a:ea typeface="Noteworthy" charset="0"/>
                <a:cs typeface="Noteworthy" charset="0"/>
              </a:rPr>
              <a:t>onarch butterflies only lay eggs on the leaves of </a:t>
            </a:r>
            <a:r>
              <a:rPr lang="en-US" sz="6400" b="1" u="sng" dirty="0" smtClean="0">
                <a:solidFill>
                  <a:srgbClr val="00B050"/>
                </a:solidFill>
                <a:latin typeface="Noteworthy" charset="0"/>
                <a:ea typeface="Noteworthy" charset="0"/>
                <a:cs typeface="Noteworthy" charset="0"/>
              </a:rPr>
              <a:t>milkweed</a:t>
            </a:r>
            <a:r>
              <a:rPr lang="en-US" sz="5400" b="1" dirty="0" smtClean="0">
                <a:latin typeface="Noteworthy" charset="0"/>
                <a:ea typeface="Noteworthy" charset="0"/>
                <a:cs typeface="Noteworthy" charset="0"/>
              </a:rPr>
              <a:t>.</a:t>
            </a:r>
            <a:br>
              <a:rPr lang="en-US" sz="5400" b="1" dirty="0" smtClean="0">
                <a:latin typeface="Noteworthy" charset="0"/>
                <a:ea typeface="Noteworthy" charset="0"/>
                <a:cs typeface="Noteworthy" charset="0"/>
              </a:rPr>
            </a:br>
            <a:r>
              <a:rPr lang="en-US" sz="5400" b="1" dirty="0">
                <a:latin typeface="Noteworthy" charset="0"/>
                <a:ea typeface="Noteworthy" charset="0"/>
                <a:cs typeface="Noteworthy" charset="0"/>
              </a:rPr>
              <a:t/>
            </a:r>
            <a:br>
              <a:rPr lang="en-US" sz="5400" b="1" dirty="0">
                <a:latin typeface="Noteworthy" charset="0"/>
                <a:ea typeface="Noteworthy" charset="0"/>
                <a:cs typeface="Noteworthy" charset="0"/>
              </a:rPr>
            </a:br>
            <a:r>
              <a:rPr lang="en-US" sz="5400" b="1" dirty="0" smtClean="0">
                <a:latin typeface="Noteworthy" charset="0"/>
                <a:ea typeface="Noteworthy" charset="0"/>
                <a:cs typeface="Noteworthy" charset="0"/>
              </a:rPr>
              <a:t> Females may lay up to </a:t>
            </a:r>
            <a:r>
              <a:rPr lang="en-US" sz="5400" b="1" u="sng" dirty="0" smtClean="0">
                <a:latin typeface="Noteworthy" charset="0"/>
                <a:ea typeface="Noteworthy" charset="0"/>
                <a:cs typeface="Noteworthy" charset="0"/>
              </a:rPr>
              <a:t>300</a:t>
            </a:r>
            <a:r>
              <a:rPr lang="en-US" sz="5400" b="1" dirty="0" smtClean="0">
                <a:latin typeface="Noteworthy" charset="0"/>
                <a:ea typeface="Noteworthy" charset="0"/>
                <a:cs typeface="Noteworthy" charset="0"/>
              </a:rPr>
              <a:t> eggs!</a:t>
            </a:r>
            <a:endParaRPr lang="en-US" sz="5400" b="1" dirty="0">
              <a:latin typeface="Noteworthy" charset="0"/>
              <a:ea typeface="Noteworthy" charset="0"/>
              <a:cs typeface="Noteworth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5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106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latin typeface="Noteworthy" charset="0"/>
                <a:ea typeface="Noteworthy" charset="0"/>
                <a:cs typeface="Noteworthy" charset="0"/>
              </a:rPr>
              <a:t>Monarchs develop in four stages:</a:t>
            </a:r>
            <a:endParaRPr lang="en-US" sz="6000" b="1" dirty="0">
              <a:latin typeface="Noteworthy" charset="0"/>
              <a:ea typeface="Noteworthy" charset="0"/>
              <a:cs typeface="Noteworthy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106" y="1938869"/>
            <a:ext cx="7577667" cy="4351338"/>
          </a:xfrm>
        </p:spPr>
        <p:txBody>
          <a:bodyPr>
            <a:normAutofit lnSpcReduction="10000"/>
          </a:bodyPr>
          <a:lstStyle/>
          <a:p>
            <a:r>
              <a:rPr lang="en-US" sz="4000" b="1" dirty="0">
                <a:latin typeface="Noteworthy" charset="0"/>
                <a:ea typeface="Noteworthy" charset="0"/>
                <a:cs typeface="Noteworthy" charset="0"/>
              </a:rPr>
              <a:t> </a:t>
            </a:r>
            <a:r>
              <a:rPr lang="en-US" sz="4000" b="1" dirty="0" smtClean="0">
                <a:latin typeface="Noteworthy" charset="0"/>
                <a:ea typeface="Noteworthy" charset="0"/>
                <a:cs typeface="Noteworthy" charset="0"/>
              </a:rPr>
              <a:t>egg</a:t>
            </a:r>
          </a:p>
          <a:p>
            <a:endParaRPr lang="en-US" sz="4000" b="1" dirty="0" smtClean="0">
              <a:latin typeface="Noteworthy" charset="0"/>
              <a:ea typeface="Noteworthy" charset="0"/>
              <a:cs typeface="Noteworthy" charset="0"/>
            </a:endParaRPr>
          </a:p>
          <a:p>
            <a:r>
              <a:rPr lang="en-US" sz="4000" b="1" dirty="0">
                <a:latin typeface="Noteworthy" charset="0"/>
                <a:ea typeface="Noteworthy" charset="0"/>
                <a:cs typeface="Noteworthy" charset="0"/>
              </a:rPr>
              <a:t>l</a:t>
            </a:r>
            <a:r>
              <a:rPr lang="en-US" sz="4000" b="1" dirty="0" smtClean="0">
                <a:latin typeface="Noteworthy" charset="0"/>
                <a:ea typeface="Noteworthy" charset="0"/>
                <a:cs typeface="Noteworthy" charset="0"/>
              </a:rPr>
              <a:t>arvae (caterpillar)</a:t>
            </a:r>
          </a:p>
          <a:p>
            <a:endParaRPr lang="en-US" sz="4000" b="1" dirty="0" smtClean="0">
              <a:latin typeface="Noteworthy" charset="0"/>
              <a:ea typeface="Noteworthy" charset="0"/>
              <a:cs typeface="Noteworthy" charset="0"/>
            </a:endParaRPr>
          </a:p>
          <a:p>
            <a:r>
              <a:rPr lang="en-US" sz="4000" b="1" dirty="0">
                <a:latin typeface="Noteworthy" charset="0"/>
                <a:ea typeface="Noteworthy" charset="0"/>
                <a:cs typeface="Noteworthy" charset="0"/>
              </a:rPr>
              <a:t>c</a:t>
            </a:r>
            <a:r>
              <a:rPr lang="en-US" sz="4000" b="1" dirty="0" smtClean="0">
                <a:latin typeface="Noteworthy" charset="0"/>
                <a:ea typeface="Noteworthy" charset="0"/>
                <a:cs typeface="Noteworthy" charset="0"/>
              </a:rPr>
              <a:t>hrysalis</a:t>
            </a:r>
          </a:p>
          <a:p>
            <a:endParaRPr lang="en-US" sz="4000" b="1" dirty="0" smtClean="0">
              <a:latin typeface="Noteworthy" charset="0"/>
              <a:ea typeface="Noteworthy" charset="0"/>
              <a:cs typeface="Noteworthy" charset="0"/>
            </a:endParaRPr>
          </a:p>
          <a:p>
            <a:r>
              <a:rPr lang="en-US" sz="4000" b="1" dirty="0">
                <a:latin typeface="Noteworthy" charset="0"/>
                <a:ea typeface="Noteworthy" charset="0"/>
                <a:cs typeface="Noteworthy" charset="0"/>
              </a:rPr>
              <a:t>a</a:t>
            </a:r>
            <a:r>
              <a:rPr lang="en-US" sz="4000" b="1" dirty="0" smtClean="0">
                <a:latin typeface="Noteworthy" charset="0"/>
                <a:ea typeface="Noteworthy" charset="0"/>
                <a:cs typeface="Noteworthy" charset="0"/>
              </a:rPr>
              <a:t>dult butterflies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906" y="1938869"/>
            <a:ext cx="5879902" cy="42213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890" y="2121601"/>
            <a:ext cx="5783800" cy="38558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220" y="1617118"/>
            <a:ext cx="3745140" cy="49948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457" y="1589090"/>
            <a:ext cx="5164666" cy="516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36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20" y="80210"/>
            <a:ext cx="1005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7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7644"/>
            <a:ext cx="8169084" cy="132556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Noteworthy" charset="0"/>
                <a:ea typeface="Noteworthy" charset="0"/>
                <a:cs typeface="Noteworthy" charset="0"/>
              </a:rPr>
              <a:t>Millions of monarch butterflies</a:t>
            </a:r>
            <a:r>
              <a:rPr lang="is-IS" sz="4800" b="1" smtClean="0">
                <a:latin typeface="Noteworthy" charset="0"/>
                <a:ea typeface="Noteworthy" charset="0"/>
                <a:cs typeface="Noteworthy" charset="0"/>
              </a:rPr>
              <a:t> </a:t>
            </a:r>
            <a:r>
              <a:rPr lang="is-IS" sz="4800" b="1" u="sng" smtClean="0">
                <a:solidFill>
                  <a:srgbClr val="7030A0"/>
                </a:solidFill>
                <a:latin typeface="Noteworthy" charset="0"/>
                <a:ea typeface="Noteworthy" charset="0"/>
                <a:cs typeface="Noteworthy" charset="0"/>
              </a:rPr>
              <a:t>migrate</a:t>
            </a:r>
            <a:r>
              <a:rPr lang="is-IS" sz="4800" b="1" smtClean="0">
                <a:solidFill>
                  <a:srgbClr val="7030A0"/>
                </a:solidFill>
                <a:latin typeface="Noteworthy" charset="0"/>
                <a:ea typeface="Noteworthy" charset="0"/>
                <a:cs typeface="Noteworthy" charset="0"/>
              </a:rPr>
              <a:t> </a:t>
            </a:r>
            <a:r>
              <a:rPr lang="is-IS" sz="4800" b="1" smtClean="0">
                <a:latin typeface="Noteworthy" charset="0"/>
                <a:ea typeface="Noteworthy" charset="0"/>
                <a:cs typeface="Noteworthy" charset="0"/>
              </a:rPr>
              <a:t>each fall,</a:t>
            </a:r>
            <a:br>
              <a:rPr lang="is-IS" sz="4800" b="1" smtClean="0">
                <a:latin typeface="Noteworthy" charset="0"/>
                <a:ea typeface="Noteworthy" charset="0"/>
                <a:cs typeface="Noteworthy" charset="0"/>
              </a:rPr>
            </a:br>
            <a:r>
              <a:rPr lang="is-IS" sz="4800" b="1">
                <a:latin typeface="Noteworthy" charset="0"/>
                <a:ea typeface="Noteworthy" charset="0"/>
                <a:cs typeface="Noteworthy" charset="0"/>
              </a:rPr>
              <a:t/>
            </a:r>
            <a:br>
              <a:rPr lang="is-IS" sz="4800" b="1">
                <a:latin typeface="Noteworthy" charset="0"/>
                <a:ea typeface="Noteworthy" charset="0"/>
                <a:cs typeface="Noteworthy" charset="0"/>
              </a:rPr>
            </a:br>
            <a:r>
              <a:rPr lang="is-IS" sz="4800" b="1" smtClean="0">
                <a:latin typeface="Noteworthy" charset="0"/>
                <a:ea typeface="Noteworthy" charset="0"/>
                <a:cs typeface="Noteworthy" charset="0"/>
              </a:rPr>
              <a:t>traveling from </a:t>
            </a:r>
            <a:r>
              <a:rPr lang="is-IS" sz="4800" b="1" u="sng" smtClean="0">
                <a:solidFill>
                  <a:srgbClr val="7030A0"/>
                </a:solidFill>
                <a:latin typeface="Noteworthy" charset="0"/>
                <a:ea typeface="Noteworthy" charset="0"/>
                <a:cs typeface="Noteworthy" charset="0"/>
              </a:rPr>
              <a:t>Canada to central Mexico</a:t>
            </a:r>
            <a:r>
              <a:rPr lang="is-IS" sz="4800" b="1" smtClean="0">
                <a:latin typeface="Noteworthy" charset="0"/>
                <a:ea typeface="Noteworthy" charset="0"/>
                <a:cs typeface="Noteworthy" charset="0"/>
              </a:rPr>
              <a:t>,</a:t>
            </a:r>
            <a:br>
              <a:rPr lang="is-IS" sz="4800" b="1" smtClean="0">
                <a:latin typeface="Noteworthy" charset="0"/>
                <a:ea typeface="Noteworthy" charset="0"/>
                <a:cs typeface="Noteworthy" charset="0"/>
              </a:rPr>
            </a:br>
            <a:r>
              <a:rPr lang="is-IS" sz="4800" b="1">
                <a:latin typeface="Noteworthy" charset="0"/>
                <a:ea typeface="Noteworthy" charset="0"/>
                <a:cs typeface="Noteworthy" charset="0"/>
              </a:rPr>
              <a:t/>
            </a:r>
            <a:br>
              <a:rPr lang="is-IS" sz="4800" b="1">
                <a:latin typeface="Noteworthy" charset="0"/>
                <a:ea typeface="Noteworthy" charset="0"/>
                <a:cs typeface="Noteworthy" charset="0"/>
              </a:rPr>
            </a:br>
            <a:r>
              <a:rPr lang="is-IS" sz="4800" b="1" smtClean="0">
                <a:latin typeface="Noteworthy" charset="0"/>
                <a:ea typeface="Noteworthy" charset="0"/>
                <a:cs typeface="Noteworthy" charset="0"/>
              </a:rPr>
              <a:t>a distance of </a:t>
            </a:r>
            <a:r>
              <a:rPr lang="is-IS" sz="4800" b="1" u="sng" smtClean="0">
                <a:solidFill>
                  <a:srgbClr val="7030A0"/>
                </a:solidFill>
                <a:latin typeface="Noteworthy" charset="0"/>
                <a:ea typeface="Noteworthy" charset="0"/>
                <a:cs typeface="Noteworthy" charset="0"/>
              </a:rPr>
              <a:t>2,000 miles</a:t>
            </a:r>
            <a:r>
              <a:rPr lang="is-IS" sz="4800" b="1" smtClean="0">
                <a:latin typeface="Noteworthy" charset="0"/>
                <a:ea typeface="Noteworthy" charset="0"/>
                <a:cs typeface="Noteworthy" charset="0"/>
              </a:rPr>
              <a:t>.</a:t>
            </a:r>
            <a:endParaRPr lang="en-US" sz="4800" b="1" dirty="0">
              <a:latin typeface="Noteworthy" charset="0"/>
              <a:ea typeface="Noteworthy" charset="0"/>
              <a:cs typeface="Noteworthy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618" y="1511692"/>
            <a:ext cx="3724830" cy="343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532" y="874310"/>
            <a:ext cx="11921067" cy="132556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Noteworthy" charset="0"/>
                <a:ea typeface="Noteworthy" charset="0"/>
                <a:cs typeface="Noteworthy" charset="0"/>
              </a:rPr>
              <a:t>Adult butterflies eat </a:t>
            </a:r>
            <a:r>
              <a:rPr lang="en-US" sz="4800" b="1" u="sng" dirty="0" smtClean="0">
                <a:solidFill>
                  <a:srgbClr val="D883FF"/>
                </a:solidFill>
                <a:latin typeface="Noteworthy" charset="0"/>
                <a:ea typeface="Noteworthy" charset="0"/>
                <a:cs typeface="Noteworthy" charset="0"/>
              </a:rPr>
              <a:t>nectar</a:t>
            </a:r>
            <a:r>
              <a:rPr lang="en-US" sz="4800" b="1" dirty="0" smtClean="0">
                <a:latin typeface="Noteworthy" charset="0"/>
                <a:ea typeface="Noteworthy" charset="0"/>
                <a:cs typeface="Noteworthy" charset="0"/>
              </a:rPr>
              <a:t>, and store the sugars as fat for the journey south.</a:t>
            </a:r>
            <a:endParaRPr lang="en-US" sz="4800" b="1" dirty="0">
              <a:latin typeface="Noteworthy" charset="0"/>
              <a:ea typeface="Noteworthy" charset="0"/>
              <a:cs typeface="Noteworthy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32" y="2468033"/>
            <a:ext cx="5452534" cy="4089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33" y="2741514"/>
            <a:ext cx="4423728" cy="354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89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306" y="873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 smtClean="0">
                <a:latin typeface="Noteworthy" charset="0"/>
                <a:ea typeface="Noteworthy" charset="0"/>
                <a:cs typeface="Noteworthy" charset="0"/>
              </a:rPr>
              <a:t>Scientists figured out the migration pattern of monarchs by </a:t>
            </a:r>
            <a:r>
              <a:rPr lang="en-US" sz="6000" b="1" u="sng" dirty="0" smtClean="0">
                <a:solidFill>
                  <a:schemeClr val="accent1"/>
                </a:solidFill>
                <a:latin typeface="Noteworthy" charset="0"/>
                <a:ea typeface="Noteworthy" charset="0"/>
                <a:cs typeface="Noteworthy" charset="0"/>
              </a:rPr>
              <a:t>tagging</a:t>
            </a:r>
            <a:r>
              <a:rPr lang="en-US" sz="6000" b="1" dirty="0" smtClean="0">
                <a:solidFill>
                  <a:schemeClr val="accent1"/>
                </a:solidFill>
                <a:latin typeface="Noteworthy" charset="0"/>
                <a:ea typeface="Noteworthy" charset="0"/>
                <a:cs typeface="Noteworthy" charset="0"/>
              </a:rPr>
              <a:t> </a:t>
            </a:r>
            <a:r>
              <a:rPr lang="en-US" sz="6000" b="1" dirty="0" smtClean="0">
                <a:latin typeface="Noteworthy" charset="0"/>
                <a:ea typeface="Noteworthy" charset="0"/>
                <a:cs typeface="Noteworthy" charset="0"/>
              </a:rPr>
              <a:t>these butterflies.</a:t>
            </a:r>
            <a:endParaRPr lang="en-US" sz="6000" b="1" dirty="0">
              <a:latin typeface="Noteworthy" charset="0"/>
              <a:ea typeface="Noteworthy" charset="0"/>
              <a:cs typeface="Noteworthy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804837"/>
            <a:ext cx="5739412" cy="381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92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305" y="23293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>
                <a:latin typeface="Noteworthy" charset="0"/>
                <a:ea typeface="Noteworthy" charset="0"/>
                <a:cs typeface="Noteworthy" charset="0"/>
              </a:rPr>
              <a:t>The generation of butterflies that flies south has never been to Mexico.</a:t>
            </a:r>
            <a:br>
              <a:rPr lang="en-US" sz="5400" b="1" dirty="0" smtClean="0">
                <a:latin typeface="Noteworthy" charset="0"/>
                <a:ea typeface="Noteworthy" charset="0"/>
                <a:cs typeface="Noteworthy" charset="0"/>
              </a:rPr>
            </a:br>
            <a:r>
              <a:rPr lang="en-US" sz="5400" b="1" dirty="0" smtClean="0">
                <a:latin typeface="Noteworthy" charset="0"/>
                <a:ea typeface="Noteworthy" charset="0"/>
                <a:cs typeface="Noteworthy" charset="0"/>
              </a:rPr>
              <a:t/>
            </a:r>
            <a:br>
              <a:rPr lang="en-US" sz="5400" b="1" dirty="0" smtClean="0">
                <a:latin typeface="Noteworthy" charset="0"/>
                <a:ea typeface="Noteworthy" charset="0"/>
                <a:cs typeface="Noteworthy" charset="0"/>
              </a:rPr>
            </a:br>
            <a:r>
              <a:rPr lang="en-US" sz="5400" b="1" dirty="0">
                <a:latin typeface="Noteworthy" charset="0"/>
                <a:ea typeface="Noteworthy" charset="0"/>
                <a:cs typeface="Noteworthy" charset="0"/>
              </a:rPr>
              <a:t/>
            </a:r>
            <a:br>
              <a:rPr lang="en-US" sz="5400" b="1" dirty="0">
                <a:latin typeface="Noteworthy" charset="0"/>
                <a:ea typeface="Noteworthy" charset="0"/>
                <a:cs typeface="Noteworthy" charset="0"/>
              </a:rPr>
            </a:br>
            <a:r>
              <a:rPr lang="en-US" sz="5400" b="1" dirty="0" smtClean="0">
                <a:latin typeface="Noteworthy" charset="0"/>
                <a:ea typeface="Noteworthy" charset="0"/>
                <a:cs typeface="Noteworthy" charset="0"/>
              </a:rPr>
              <a:t>No one quite knows how the butterflies find their way!</a:t>
            </a:r>
            <a:endParaRPr lang="en-US" sz="5400" b="1" dirty="0">
              <a:latin typeface="Noteworthy" charset="0"/>
              <a:ea typeface="Noteworthy" charset="0"/>
              <a:cs typeface="Noteworth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8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106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latin typeface="Noteworthy" charset="0"/>
                <a:ea typeface="Noteworthy" charset="0"/>
                <a:cs typeface="Noteworthy" charset="0"/>
              </a:rPr>
              <a:t>Maybe they</a:t>
            </a:r>
            <a:r>
              <a:rPr lang="is-IS" sz="6000" b="1" smtClean="0">
                <a:latin typeface="Noteworthy" charset="0"/>
                <a:ea typeface="Noteworthy" charset="0"/>
                <a:cs typeface="Noteworthy" charset="0"/>
              </a:rPr>
              <a:t>…</a:t>
            </a:r>
            <a:endParaRPr lang="en-US" sz="6000" b="1" dirty="0">
              <a:latin typeface="Noteworthy" charset="0"/>
              <a:ea typeface="Noteworthy" charset="0"/>
              <a:cs typeface="Noteworthy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106" y="1972736"/>
            <a:ext cx="8738094" cy="4351338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Noteworthy" charset="0"/>
                <a:ea typeface="Noteworthy" charset="0"/>
                <a:cs typeface="Noteworthy" charset="0"/>
              </a:rPr>
              <a:t>t</a:t>
            </a:r>
            <a:r>
              <a:rPr lang="en-US" sz="4000" b="1" dirty="0" smtClean="0">
                <a:latin typeface="Noteworthy" charset="0"/>
                <a:ea typeface="Noteworthy" charset="0"/>
                <a:cs typeface="Noteworthy" charset="0"/>
              </a:rPr>
              <a:t>rack the position of the Sun.</a:t>
            </a:r>
          </a:p>
          <a:p>
            <a:endParaRPr lang="en-US" sz="4000" b="1" dirty="0" smtClean="0">
              <a:latin typeface="Noteworthy" charset="0"/>
              <a:ea typeface="Noteworthy" charset="0"/>
              <a:cs typeface="Noteworthy" charset="0"/>
            </a:endParaRPr>
          </a:p>
          <a:p>
            <a:r>
              <a:rPr lang="en-US" sz="4000" b="1" dirty="0">
                <a:latin typeface="Noteworthy" charset="0"/>
                <a:ea typeface="Noteworthy" charset="0"/>
                <a:cs typeface="Noteworthy" charset="0"/>
              </a:rPr>
              <a:t>n</a:t>
            </a:r>
            <a:r>
              <a:rPr lang="en-US" sz="4000" b="1" dirty="0" smtClean="0">
                <a:latin typeface="Noteworthy" charset="0"/>
                <a:ea typeface="Noteworthy" charset="0"/>
                <a:cs typeface="Noteworthy" charset="0"/>
              </a:rPr>
              <a:t>avigate using landmarks.</a:t>
            </a:r>
          </a:p>
          <a:p>
            <a:endParaRPr lang="en-US" sz="4000" b="1" dirty="0" smtClean="0">
              <a:latin typeface="Noteworthy" charset="0"/>
              <a:ea typeface="Noteworthy" charset="0"/>
              <a:cs typeface="Noteworthy" charset="0"/>
            </a:endParaRPr>
          </a:p>
          <a:p>
            <a:r>
              <a:rPr lang="en-US" sz="4000" b="1" dirty="0">
                <a:latin typeface="Noteworthy" charset="0"/>
                <a:ea typeface="Noteworthy" charset="0"/>
                <a:cs typeface="Noteworthy" charset="0"/>
              </a:rPr>
              <a:t>a</a:t>
            </a:r>
            <a:r>
              <a:rPr lang="en-US" sz="4000" b="1" dirty="0" smtClean="0">
                <a:latin typeface="Noteworthy" charset="0"/>
                <a:ea typeface="Noteworthy" charset="0"/>
                <a:cs typeface="Noteworthy" charset="0"/>
              </a:rPr>
              <a:t>lign with Earth’s electromagnetic field.</a:t>
            </a:r>
            <a:endParaRPr lang="en-US" sz="4000" b="1" dirty="0">
              <a:latin typeface="Noteworthy" charset="0"/>
              <a:ea typeface="Noteworthy" charset="0"/>
              <a:cs typeface="Noteworthy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187" y="1162671"/>
            <a:ext cx="4251912" cy="318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1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531" y="620310"/>
            <a:ext cx="11921067" cy="132556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Noteworthy" charset="0"/>
                <a:ea typeface="Noteworthy" charset="0"/>
                <a:cs typeface="Noteworthy" charset="0"/>
              </a:rPr>
              <a:t>The butterflies fly </a:t>
            </a:r>
            <a:r>
              <a:rPr lang="en-US" sz="4800" b="1" u="sng" dirty="0" smtClean="0">
                <a:solidFill>
                  <a:srgbClr val="FF9300"/>
                </a:solidFill>
                <a:latin typeface="Noteworthy" charset="0"/>
                <a:ea typeface="Noteworthy" charset="0"/>
                <a:cs typeface="Noteworthy" charset="0"/>
              </a:rPr>
              <a:t>50 miles per day</a:t>
            </a:r>
            <a:r>
              <a:rPr lang="en-US" sz="4800" b="1" dirty="0" smtClean="0">
                <a:latin typeface="Noteworthy" charset="0"/>
                <a:ea typeface="Noteworthy" charset="0"/>
                <a:cs typeface="Noteworthy" charset="0"/>
              </a:rPr>
              <a:t>, avoiding storms and predators.</a:t>
            </a:r>
            <a:endParaRPr lang="en-US" sz="4800" b="1" dirty="0">
              <a:latin typeface="Noteworthy" charset="0"/>
              <a:ea typeface="Noteworthy" charset="0"/>
              <a:cs typeface="Noteworthy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164" y="2195837"/>
            <a:ext cx="6527800" cy="433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55778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Noteworthy" charset="0"/>
                <a:ea typeface="Noteworthy" charset="0"/>
                <a:cs typeface="Noteworthy" charset="0"/>
              </a:rPr>
              <a:t>Each fall, the monarchs arrive in </a:t>
            </a:r>
            <a:r>
              <a:rPr lang="is-IS" sz="4800" b="1" u="sng" smtClean="0">
                <a:solidFill>
                  <a:srgbClr val="0096FF"/>
                </a:solidFill>
                <a:latin typeface="Noteworthy" charset="0"/>
                <a:ea typeface="Noteworthy" charset="0"/>
                <a:cs typeface="Noteworthy" charset="0"/>
              </a:rPr>
              <a:t>mountain sanctuaries</a:t>
            </a:r>
            <a:r>
              <a:rPr lang="is-IS" sz="4800" b="1" smtClean="0">
                <a:solidFill>
                  <a:srgbClr val="0096FF"/>
                </a:solidFill>
                <a:latin typeface="Noteworthy" charset="0"/>
                <a:ea typeface="Noteworthy" charset="0"/>
                <a:cs typeface="Noteworthy" charset="0"/>
              </a:rPr>
              <a:t> </a:t>
            </a:r>
            <a:r>
              <a:rPr lang="is-IS" sz="4800" b="1" smtClean="0">
                <a:latin typeface="Noteworthy" charset="0"/>
                <a:ea typeface="Noteworthy" charset="0"/>
                <a:cs typeface="Noteworthy" charset="0"/>
              </a:rPr>
              <a:t>in central Mexico where they hibernate for the winter.</a:t>
            </a:r>
            <a:endParaRPr lang="en-US" sz="4800" b="1" dirty="0">
              <a:latin typeface="Noteworthy" charset="0"/>
              <a:ea typeface="Noteworthy" charset="0"/>
              <a:cs typeface="Noteworthy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9965" y="2573867"/>
            <a:ext cx="5932070" cy="395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44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106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latin typeface="Noteworthy" charset="0"/>
                <a:ea typeface="Noteworthy" charset="0"/>
                <a:cs typeface="Noteworthy" charset="0"/>
              </a:rPr>
              <a:t>Threats to monarchs:</a:t>
            </a:r>
            <a:endParaRPr lang="en-US" sz="6000" b="1" dirty="0">
              <a:latin typeface="Noteworthy" charset="0"/>
              <a:ea typeface="Noteworthy" charset="0"/>
              <a:cs typeface="Noteworthy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106" y="1938869"/>
            <a:ext cx="7577667" cy="4351338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Noteworthy" charset="0"/>
                <a:ea typeface="Noteworthy" charset="0"/>
                <a:cs typeface="Noteworthy" charset="0"/>
              </a:rPr>
              <a:t>h</a:t>
            </a:r>
            <a:r>
              <a:rPr lang="en-US" sz="4000" b="1" dirty="0" smtClean="0">
                <a:latin typeface="Noteworthy" charset="0"/>
                <a:ea typeface="Noteworthy" charset="0"/>
                <a:cs typeface="Noteworthy" charset="0"/>
              </a:rPr>
              <a:t>abitat loss</a:t>
            </a:r>
          </a:p>
          <a:p>
            <a:pPr lvl="1"/>
            <a:r>
              <a:rPr lang="en-US" sz="3600" b="1" dirty="0" smtClean="0">
                <a:latin typeface="Noteworthy" charset="0"/>
                <a:ea typeface="Noteworthy" charset="0"/>
                <a:cs typeface="Noteworthy" charset="0"/>
              </a:rPr>
              <a:t>deforestation</a:t>
            </a:r>
          </a:p>
          <a:p>
            <a:pPr lvl="1"/>
            <a:r>
              <a:rPr lang="en-US" sz="3600" b="1" dirty="0">
                <a:latin typeface="Noteworthy" charset="0"/>
                <a:ea typeface="Noteworthy" charset="0"/>
                <a:cs typeface="Noteworthy" charset="0"/>
              </a:rPr>
              <a:t>l</a:t>
            </a:r>
            <a:r>
              <a:rPr lang="en-US" sz="3600" b="1" dirty="0" smtClean="0">
                <a:latin typeface="Noteworthy" charset="0"/>
                <a:ea typeface="Noteworthy" charset="0"/>
                <a:cs typeface="Noteworthy" charset="0"/>
              </a:rPr>
              <a:t>oss of milkweed</a:t>
            </a:r>
          </a:p>
          <a:p>
            <a:r>
              <a:rPr lang="en-US" sz="4000" b="1" dirty="0">
                <a:latin typeface="Noteworthy" charset="0"/>
                <a:ea typeface="Noteworthy" charset="0"/>
                <a:cs typeface="Noteworthy" charset="0"/>
              </a:rPr>
              <a:t>c</a:t>
            </a:r>
            <a:r>
              <a:rPr lang="en-US" sz="4000" b="1" dirty="0" smtClean="0">
                <a:latin typeface="Noteworthy" charset="0"/>
                <a:ea typeface="Noteworthy" charset="0"/>
                <a:cs typeface="Noteworthy" charset="0"/>
              </a:rPr>
              <a:t>limate change</a:t>
            </a:r>
          </a:p>
          <a:p>
            <a:r>
              <a:rPr lang="en-US" sz="4000" b="1" dirty="0">
                <a:latin typeface="Noteworthy" charset="0"/>
                <a:ea typeface="Noteworthy" charset="0"/>
                <a:cs typeface="Noteworthy" charset="0"/>
              </a:rPr>
              <a:t>h</a:t>
            </a:r>
            <a:r>
              <a:rPr lang="en-US" sz="4000" b="1" dirty="0" smtClean="0">
                <a:latin typeface="Noteworthy" charset="0"/>
                <a:ea typeface="Noteworthy" charset="0"/>
                <a:cs typeface="Noteworthy" charset="0"/>
              </a:rPr>
              <a:t>erbicide and pesticide applications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190" y="572291"/>
            <a:ext cx="2802850" cy="289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2773" y="3675057"/>
            <a:ext cx="3985684" cy="261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3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305" y="232939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400" b="1" dirty="0" smtClean="0">
                <a:solidFill>
                  <a:srgbClr val="002060"/>
                </a:solidFill>
                <a:latin typeface="Noteworthy" charset="0"/>
                <a:ea typeface="Noteworthy" charset="0"/>
                <a:cs typeface="Noteworthy" charset="0"/>
              </a:rPr>
              <a:t>How can you help?</a:t>
            </a:r>
            <a:endParaRPr lang="en-US" sz="5400" b="1" dirty="0">
              <a:solidFill>
                <a:srgbClr val="002060"/>
              </a:solidFill>
              <a:latin typeface="Noteworthy" charset="0"/>
              <a:ea typeface="Noteworthy" charset="0"/>
              <a:cs typeface="Noteworth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87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4" y="254000"/>
            <a:ext cx="11700934" cy="6333067"/>
          </a:xfrm>
        </p:spPr>
        <p:txBody>
          <a:bodyPr>
            <a:normAutofit lnSpcReduction="10000"/>
          </a:bodyPr>
          <a:lstStyle/>
          <a:p>
            <a:r>
              <a:rPr lang="en-US" sz="4000" b="1" dirty="0">
                <a:solidFill>
                  <a:srgbClr val="FF2F92"/>
                </a:solidFill>
                <a:latin typeface="Noteworthy" charset="0"/>
                <a:ea typeface="Noteworthy" charset="0"/>
                <a:cs typeface="Noteworthy" charset="0"/>
              </a:rPr>
              <a:t> </a:t>
            </a:r>
            <a:r>
              <a:rPr lang="en-US" sz="4000" b="1" dirty="0" smtClean="0">
                <a:solidFill>
                  <a:srgbClr val="FF2F92"/>
                </a:solidFill>
                <a:latin typeface="Noteworthy" charset="0"/>
                <a:ea typeface="Noteworthy" charset="0"/>
                <a:cs typeface="Noteworthy" charset="0"/>
              </a:rPr>
              <a:t>Plant milkweed.</a:t>
            </a:r>
          </a:p>
          <a:p>
            <a:endParaRPr lang="en-US" sz="4000" b="1" dirty="0" smtClean="0">
              <a:latin typeface="Noteworthy" charset="0"/>
              <a:ea typeface="Noteworthy" charset="0"/>
              <a:cs typeface="Noteworthy" charset="0"/>
            </a:endParaRPr>
          </a:p>
          <a:p>
            <a:r>
              <a:rPr lang="en-US" sz="4000" b="1" dirty="0" smtClean="0">
                <a:solidFill>
                  <a:srgbClr val="FF2600"/>
                </a:solidFill>
                <a:latin typeface="Noteworthy" charset="0"/>
                <a:ea typeface="Noteworthy" charset="0"/>
                <a:cs typeface="Noteworthy" charset="0"/>
              </a:rPr>
              <a:t>Build a garden specially designed for butterflies and other pollinators.</a:t>
            </a:r>
          </a:p>
          <a:p>
            <a:endParaRPr lang="en-US" sz="4000" b="1" dirty="0">
              <a:latin typeface="Noteworthy" charset="0"/>
              <a:ea typeface="Noteworthy" charset="0"/>
              <a:cs typeface="Noteworthy" charset="0"/>
            </a:endParaRPr>
          </a:p>
          <a:p>
            <a:r>
              <a:rPr lang="en-US" sz="4000" b="1" dirty="0" smtClean="0">
                <a:solidFill>
                  <a:srgbClr val="FFD579"/>
                </a:solidFill>
                <a:latin typeface="Noteworthy" charset="0"/>
                <a:ea typeface="Noteworthy" charset="0"/>
                <a:cs typeface="Noteworthy" charset="0"/>
              </a:rPr>
              <a:t>Don’t use herbicides or pesticides.</a:t>
            </a:r>
          </a:p>
          <a:p>
            <a:endParaRPr lang="en-US" sz="4000" b="1" dirty="0">
              <a:latin typeface="Noteworthy" charset="0"/>
              <a:ea typeface="Noteworthy" charset="0"/>
              <a:cs typeface="Noteworthy" charset="0"/>
            </a:endParaRPr>
          </a:p>
          <a:p>
            <a:r>
              <a:rPr lang="en-US" sz="4000" b="1" dirty="0" smtClean="0">
                <a:solidFill>
                  <a:srgbClr val="8EFA00"/>
                </a:solidFill>
                <a:latin typeface="Noteworthy" charset="0"/>
                <a:ea typeface="Noteworthy" charset="0"/>
                <a:cs typeface="Noteworthy" charset="0"/>
              </a:rPr>
              <a:t>Reduce your carbon footprint.</a:t>
            </a:r>
          </a:p>
          <a:p>
            <a:endParaRPr lang="en-US" sz="4000" b="1" dirty="0" smtClean="0">
              <a:latin typeface="Noteworthy" charset="0"/>
              <a:ea typeface="Noteworthy" charset="0"/>
              <a:cs typeface="Noteworthy" charset="0"/>
            </a:endParaRPr>
          </a:p>
          <a:p>
            <a:r>
              <a:rPr lang="en-US" sz="4000" b="1" dirty="0" smtClean="0">
                <a:solidFill>
                  <a:srgbClr val="7A81FF"/>
                </a:solidFill>
                <a:latin typeface="Noteworthy" charset="0"/>
                <a:ea typeface="Noteworthy" charset="0"/>
                <a:cs typeface="Noteworthy" charset="0"/>
              </a:rPr>
              <a:t>Help scientists track monarchs.</a:t>
            </a:r>
          </a:p>
        </p:txBody>
      </p:sp>
    </p:spTree>
    <p:extLst>
      <p:ext uri="{BB962C8B-B14F-4D97-AF65-F5344CB8AC3E}">
        <p14:creationId xmlns:p14="http://schemas.microsoft.com/office/powerpoint/2010/main" val="203580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</TotalTime>
  <Words>388</Words>
  <Application>Microsoft Macintosh PowerPoint</Application>
  <PresentationFormat>Widescreen</PresentationFormat>
  <Paragraphs>84</Paragraphs>
  <Slides>19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Noteworthy</vt:lpstr>
      <vt:lpstr>Office Theme</vt:lpstr>
      <vt:lpstr>PowerPoint Presentation</vt:lpstr>
      <vt:lpstr>Monarch butterflies…</vt:lpstr>
      <vt:lpstr>PowerPoint Presentation</vt:lpstr>
      <vt:lpstr>Monarch butterflies rely on  milkweed  a common herbaceous prairie plant.</vt:lpstr>
      <vt:lpstr>PowerPoint Presentation</vt:lpstr>
      <vt:lpstr>Milkweed…  is the only plant monarch caterpillars can eat.</vt:lpstr>
      <vt:lpstr>Monarch butterflies only lay eggs on the leaves of milkweed.   Females may lay up to 300 eggs!</vt:lpstr>
      <vt:lpstr>Monarchs develop in four stages:</vt:lpstr>
      <vt:lpstr>PowerPoint Presentation</vt:lpstr>
      <vt:lpstr>Millions of monarch butterflies migrate each fall,  traveling from Canada to central Mexico,  a distance of 2,000 miles.</vt:lpstr>
      <vt:lpstr>Adult butterflies eat nectar, and store the sugars as fat for the journey south.</vt:lpstr>
      <vt:lpstr>Scientists figured out the migration pattern of monarchs by tagging these butterflies.</vt:lpstr>
      <vt:lpstr>The generation of butterflies that flies south has never been to Mexico.   No one quite knows how the butterflies find their way!</vt:lpstr>
      <vt:lpstr>Maybe they…</vt:lpstr>
      <vt:lpstr>The butterflies fly 50 miles per day, avoiding storms and predators.</vt:lpstr>
      <vt:lpstr>Each fall, the monarchs arrive in mountain sanctuaries in central Mexico where they hibernate for the winter.</vt:lpstr>
      <vt:lpstr>Threats to monarchs:</vt:lpstr>
      <vt:lpstr>How can you help?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Olivia Sanderfoot</dc:creator>
  <cp:lastModifiedBy>Olivia Sanderfoot</cp:lastModifiedBy>
  <cp:revision>12</cp:revision>
  <dcterms:created xsi:type="dcterms:W3CDTF">2017-06-29T02:54:58Z</dcterms:created>
  <dcterms:modified xsi:type="dcterms:W3CDTF">2017-09-01T06:11:09Z</dcterms:modified>
</cp:coreProperties>
</file>