
<file path=[Content_Types].xml><?xml version="1.0" encoding="utf-8"?>
<Types xmlns="http://schemas.openxmlformats.org/package/2006/content-types">
  <Default Extension="bmp" ContentType="image/bmp"/>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51" r:id="rId1"/>
  </p:sldMasterIdLst>
  <p:notesMasterIdLst>
    <p:notesMasterId r:id="rId17"/>
  </p:notesMasterIdLst>
  <p:sldIdLst>
    <p:sldId id="265" r:id="rId2"/>
    <p:sldId id="259" r:id="rId3"/>
    <p:sldId id="260" r:id="rId4"/>
    <p:sldId id="266" r:id="rId5"/>
    <p:sldId id="267" r:id="rId6"/>
    <p:sldId id="268" r:id="rId7"/>
    <p:sldId id="269" r:id="rId8"/>
    <p:sldId id="270" r:id="rId9"/>
    <p:sldId id="257" r:id="rId10"/>
    <p:sldId id="258" r:id="rId11"/>
    <p:sldId id="272" r:id="rId12"/>
    <p:sldId id="276" r:id="rId13"/>
    <p:sldId id="277" r:id="rId14"/>
    <p:sldId id="261" r:id="rId15"/>
    <p:sldId id="27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2212"/>
  </p:normalViewPr>
  <p:slideViewPr>
    <p:cSldViewPr snapToGrid="0" snapToObjects="1">
      <p:cViewPr varScale="1">
        <p:scale>
          <a:sx n="94" d="100"/>
          <a:sy n="94" d="100"/>
        </p:scale>
        <p:origin x="127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346AD3-7998-B44C-8FB2-E86DDAFA9998}" type="datetimeFigureOut">
              <a:rPr lang="en-US" smtClean="0"/>
              <a:t>3/14/20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11F2E8-0B36-304C-B2BF-94800C4E2F49}" type="slidenum">
              <a:rPr lang="en-US" smtClean="0"/>
              <a:t>‹#›</a:t>
            </a:fld>
            <a:endParaRPr lang="en-US"/>
          </a:p>
        </p:txBody>
      </p:sp>
    </p:spTree>
    <p:extLst>
      <p:ext uri="{BB962C8B-B14F-4D97-AF65-F5344CB8AC3E}">
        <p14:creationId xmlns:p14="http://schemas.microsoft.com/office/powerpoint/2010/main" val="1159160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Glacial Advance:</a:t>
            </a:r>
          </a:p>
          <a:p>
            <a:pPr lvl="0"/>
            <a:r>
              <a:rPr lang="en-US" sz="1200" kern="1200" dirty="0">
                <a:solidFill>
                  <a:schemeClr val="tx1"/>
                </a:solidFill>
                <a:effectLst/>
                <a:latin typeface="+mn-lt"/>
                <a:ea typeface="+mn-ea"/>
                <a:cs typeface="+mn-cs"/>
              </a:rPr>
              <a:t>~ 19,000 years ago, a glacier to the north moved south into the Puget Sound region.</a:t>
            </a:r>
          </a:p>
          <a:p>
            <a:pPr lvl="0"/>
            <a:r>
              <a:rPr lang="en-US" sz="1200" kern="1200" dirty="0">
                <a:solidFill>
                  <a:schemeClr val="tx1"/>
                </a:solidFill>
                <a:effectLst/>
                <a:latin typeface="+mn-lt"/>
                <a:ea typeface="+mn-ea"/>
                <a:cs typeface="+mn-cs"/>
              </a:rPr>
              <a:t>~ The sheet of ice advanced at a rate of about 450 feet per year.</a:t>
            </a:r>
          </a:p>
          <a:p>
            <a:pPr lvl="0"/>
            <a:r>
              <a:rPr lang="en-US" sz="1200" kern="1200" dirty="0">
                <a:solidFill>
                  <a:schemeClr val="tx1"/>
                </a:solidFill>
                <a:effectLst/>
                <a:latin typeface="+mn-lt"/>
                <a:ea typeface="+mn-ea"/>
                <a:cs typeface="+mn-cs"/>
              </a:rPr>
              <a:t>~ The weight of the ice caused the land to sink. At the site where Pioneer Square is now located, scientists believe the glacier may have caused the land to sink by as much as 275 feet.</a:t>
            </a:r>
          </a:p>
          <a:p>
            <a:endParaRPr lang="en-US" dirty="0"/>
          </a:p>
          <a:p>
            <a:r>
              <a:rPr lang="en-US" dirty="0"/>
              <a:t>Photo downloaded from the Burke Museum’s website</a:t>
            </a:r>
          </a:p>
          <a:p>
            <a:r>
              <a:rPr lang="en-US" dirty="0"/>
              <a:t>https://</a:t>
            </a:r>
            <a:r>
              <a:rPr lang="en-US" dirty="0" err="1"/>
              <a:t>www.youtube.com</a:t>
            </a:r>
            <a:r>
              <a:rPr lang="en-US" dirty="0"/>
              <a:t>/</a:t>
            </a:r>
            <a:r>
              <a:rPr lang="en-US" dirty="0" err="1"/>
              <a:t>watch?v</a:t>
            </a:r>
            <a:r>
              <a:rPr lang="en-US" dirty="0"/>
              <a:t>=Dl2rObdNUFw</a:t>
            </a:r>
          </a:p>
        </p:txBody>
      </p:sp>
      <p:sp>
        <p:nvSpPr>
          <p:cNvPr id="4" name="Slide Number Placeholder 3"/>
          <p:cNvSpPr>
            <a:spLocks noGrp="1"/>
          </p:cNvSpPr>
          <p:nvPr>
            <p:ph type="sldNum" sz="quarter" idx="10"/>
          </p:nvPr>
        </p:nvSpPr>
        <p:spPr/>
        <p:txBody>
          <a:bodyPr/>
          <a:lstStyle/>
          <a:p>
            <a:fld id="{1311F2E8-0B36-304C-B2BF-94800C4E2F49}" type="slidenum">
              <a:rPr lang="en-US" smtClean="0"/>
              <a:t>2</a:t>
            </a:fld>
            <a:endParaRPr lang="en-US"/>
          </a:p>
        </p:txBody>
      </p:sp>
    </p:spTree>
    <p:extLst>
      <p:ext uri="{BB962C8B-B14F-4D97-AF65-F5344CB8AC3E}">
        <p14:creationId xmlns:p14="http://schemas.microsoft.com/office/powerpoint/2010/main" val="1378996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Glacial Retreat:</a:t>
            </a:r>
          </a:p>
          <a:p>
            <a:pPr lvl="0"/>
            <a:r>
              <a:rPr lang="en-US" sz="1200" kern="1200" dirty="0">
                <a:solidFill>
                  <a:schemeClr val="tx1"/>
                </a:solidFill>
                <a:effectLst/>
                <a:latin typeface="+mn-lt"/>
                <a:ea typeface="+mn-ea"/>
                <a:cs typeface="+mn-cs"/>
              </a:rPr>
              <a:t>~ The glacier reached its southernmost point about 16,900 years ago, then began to retreat northward.</a:t>
            </a:r>
          </a:p>
          <a:p>
            <a:pPr lvl="0"/>
            <a:r>
              <a:rPr lang="en-US" sz="1200" kern="1200" dirty="0">
                <a:solidFill>
                  <a:schemeClr val="tx1"/>
                </a:solidFill>
                <a:effectLst/>
                <a:latin typeface="+mn-lt"/>
                <a:ea typeface="+mn-ea"/>
                <a:cs typeface="+mn-cs"/>
              </a:rPr>
              <a:t>~ The glacier retreated almost twice as fast as it advanced.</a:t>
            </a:r>
          </a:p>
          <a:p>
            <a:endParaRPr lang="en-US" dirty="0"/>
          </a:p>
          <a:p>
            <a:r>
              <a:rPr lang="en-US" dirty="0"/>
              <a:t>Photo downloaded from the Burke Museum’s website</a:t>
            </a:r>
          </a:p>
          <a:p>
            <a:r>
              <a:rPr lang="en-US" dirty="0"/>
              <a:t>https://</a:t>
            </a:r>
            <a:r>
              <a:rPr lang="en-US" dirty="0" err="1"/>
              <a:t>www.youtube.com</a:t>
            </a:r>
            <a:r>
              <a:rPr lang="en-US" dirty="0"/>
              <a:t>/</a:t>
            </a:r>
            <a:r>
              <a:rPr lang="en-US" dirty="0" err="1"/>
              <a:t>watch?v</a:t>
            </a:r>
            <a:r>
              <a:rPr lang="en-US" dirty="0"/>
              <a:t>=Dl2rObdNUFw</a:t>
            </a:r>
          </a:p>
        </p:txBody>
      </p:sp>
      <p:sp>
        <p:nvSpPr>
          <p:cNvPr id="4" name="Slide Number Placeholder 3"/>
          <p:cNvSpPr>
            <a:spLocks noGrp="1"/>
          </p:cNvSpPr>
          <p:nvPr>
            <p:ph type="sldNum" sz="quarter" idx="10"/>
          </p:nvPr>
        </p:nvSpPr>
        <p:spPr/>
        <p:txBody>
          <a:bodyPr/>
          <a:lstStyle/>
          <a:p>
            <a:fld id="{1311F2E8-0B36-304C-B2BF-94800C4E2F49}" type="slidenum">
              <a:rPr lang="en-US" smtClean="0"/>
              <a:t>3</a:t>
            </a:fld>
            <a:endParaRPr lang="en-US"/>
          </a:p>
        </p:txBody>
      </p:sp>
    </p:spTree>
    <p:extLst>
      <p:ext uri="{BB962C8B-B14F-4D97-AF65-F5344CB8AC3E}">
        <p14:creationId xmlns:p14="http://schemas.microsoft.com/office/powerpoint/2010/main" val="370449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New Landscape:</a:t>
            </a:r>
          </a:p>
          <a:p>
            <a:pPr lvl="0"/>
            <a:r>
              <a:rPr lang="en-US" sz="1200" kern="1200" dirty="0">
                <a:solidFill>
                  <a:schemeClr val="tx1"/>
                </a:solidFill>
                <a:effectLst/>
                <a:latin typeface="+mn-lt"/>
                <a:ea typeface="+mn-ea"/>
                <a:cs typeface="+mn-cs"/>
              </a:rPr>
              <a:t>~ During its advance and retreat, the ice sheet acted as a dam in the Puget Sound region. This created many of the freshwater lakes we see today. </a:t>
            </a:r>
          </a:p>
          <a:p>
            <a:pPr lvl="0"/>
            <a:r>
              <a:rPr lang="en-US" sz="1200" kern="1200" dirty="0">
                <a:solidFill>
                  <a:schemeClr val="tx1"/>
                </a:solidFill>
                <a:effectLst/>
                <a:latin typeface="+mn-lt"/>
                <a:ea typeface="+mn-ea"/>
                <a:cs typeface="+mn-cs"/>
              </a:rPr>
              <a:t>~ The lowlands in the Puget Sound region were formed as land was eroded by meltwater from the glaciers.</a:t>
            </a:r>
          </a:p>
          <a:p>
            <a:pPr lvl="0"/>
            <a:r>
              <a:rPr lang="en-US" sz="1200" kern="1200" dirty="0">
                <a:solidFill>
                  <a:schemeClr val="tx1"/>
                </a:solidFill>
                <a:effectLst/>
                <a:latin typeface="+mn-lt"/>
                <a:ea typeface="+mn-ea"/>
                <a:cs typeface="+mn-cs"/>
              </a:rPr>
              <a:t>~ The land rose following retreat of the glacier, reaching its current elevation about 11,000 years ago.</a:t>
            </a:r>
          </a:p>
        </p:txBody>
      </p:sp>
      <p:sp>
        <p:nvSpPr>
          <p:cNvPr id="4" name="Slide Number Placeholder 3"/>
          <p:cNvSpPr>
            <a:spLocks noGrp="1"/>
          </p:cNvSpPr>
          <p:nvPr>
            <p:ph type="sldNum" sz="quarter" idx="10"/>
          </p:nvPr>
        </p:nvSpPr>
        <p:spPr/>
        <p:txBody>
          <a:bodyPr/>
          <a:lstStyle/>
          <a:p>
            <a:fld id="{1311F2E8-0B36-304C-B2BF-94800C4E2F49}" type="slidenum">
              <a:rPr lang="en-US" smtClean="0"/>
              <a:t>4</a:t>
            </a:fld>
            <a:endParaRPr lang="en-US"/>
          </a:p>
        </p:txBody>
      </p:sp>
    </p:spTree>
    <p:extLst>
      <p:ext uri="{BB962C8B-B14F-4D97-AF65-F5344CB8AC3E}">
        <p14:creationId xmlns:p14="http://schemas.microsoft.com/office/powerpoint/2010/main" val="647677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Duwamish-Green River Valley:</a:t>
            </a:r>
          </a:p>
          <a:p>
            <a:pPr lvl="0"/>
            <a:r>
              <a:rPr lang="en-US" sz="1200" kern="1200" dirty="0">
                <a:solidFill>
                  <a:schemeClr val="tx1"/>
                </a:solidFill>
                <a:effectLst/>
                <a:latin typeface="+mn-lt"/>
                <a:ea typeface="+mn-ea"/>
                <a:cs typeface="+mn-cs"/>
              </a:rPr>
              <a:t>~ The Duwamish-Green River Valley used to be a saltwater channel.</a:t>
            </a:r>
          </a:p>
          <a:p>
            <a:pPr lvl="0"/>
            <a:r>
              <a:rPr lang="en-US" sz="1200" kern="1200" dirty="0">
                <a:solidFill>
                  <a:schemeClr val="tx1"/>
                </a:solidFill>
                <a:effectLst/>
                <a:latin typeface="+mn-lt"/>
                <a:ea typeface="+mn-ea"/>
                <a:cs typeface="+mn-cs"/>
              </a:rPr>
              <a:t>~ This channel was called the “Duwamish Embayment.”</a:t>
            </a:r>
          </a:p>
        </p:txBody>
      </p:sp>
      <p:sp>
        <p:nvSpPr>
          <p:cNvPr id="4" name="Slide Number Placeholder 3"/>
          <p:cNvSpPr>
            <a:spLocks noGrp="1"/>
          </p:cNvSpPr>
          <p:nvPr>
            <p:ph type="sldNum" sz="quarter" idx="10"/>
          </p:nvPr>
        </p:nvSpPr>
        <p:spPr/>
        <p:txBody>
          <a:bodyPr/>
          <a:lstStyle/>
          <a:p>
            <a:fld id="{1311F2E8-0B36-304C-B2BF-94800C4E2F49}" type="slidenum">
              <a:rPr lang="en-US" smtClean="0"/>
              <a:t>5</a:t>
            </a:fld>
            <a:endParaRPr lang="en-US"/>
          </a:p>
        </p:txBody>
      </p:sp>
    </p:spTree>
    <p:extLst>
      <p:ext uri="{BB962C8B-B14F-4D97-AF65-F5344CB8AC3E}">
        <p14:creationId xmlns:p14="http://schemas.microsoft.com/office/powerpoint/2010/main" val="570570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Duwamish-Green River Valley:</a:t>
            </a:r>
          </a:p>
          <a:p>
            <a:pPr lvl="0"/>
            <a:r>
              <a:rPr lang="en-US" sz="1200" kern="1200" dirty="0">
                <a:solidFill>
                  <a:schemeClr val="tx1"/>
                </a:solidFill>
                <a:effectLst/>
                <a:latin typeface="+mn-lt"/>
                <a:ea typeface="+mn-ea"/>
                <a:cs typeface="+mn-cs"/>
              </a:rPr>
              <a:t>~ 5,600 years ago, part of Mount Rainier collapsed. Volcanic debris flowed into the channel, creating a delta.</a:t>
            </a:r>
          </a:p>
          <a:p>
            <a:pPr lvl="0"/>
            <a:r>
              <a:rPr lang="en-US" sz="1200" kern="1200" dirty="0">
                <a:solidFill>
                  <a:schemeClr val="tx1"/>
                </a:solidFill>
                <a:effectLst/>
                <a:latin typeface="+mn-lt"/>
                <a:ea typeface="+mn-ea"/>
                <a:cs typeface="+mn-cs"/>
              </a:rPr>
              <a:t>~ 2,200 years ago, Mount Rainier erupted. The resulting volcanic debris filled in the channel even more.</a:t>
            </a:r>
          </a:p>
          <a:p>
            <a:pPr lvl="0"/>
            <a:r>
              <a:rPr lang="en-US" sz="1200" kern="1200" dirty="0">
                <a:solidFill>
                  <a:schemeClr val="tx1"/>
                </a:solidFill>
                <a:effectLst/>
                <a:latin typeface="+mn-lt"/>
                <a:ea typeface="+mn-ea"/>
                <a:cs typeface="+mn-cs"/>
              </a:rPr>
              <a:t>~ By about 800 A.D., the Duwamish Embayment was completely filled in.</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Photo by Stan </a:t>
            </a:r>
            <a:r>
              <a:rPr lang="en-US" sz="1200" kern="1200" dirty="0" err="1">
                <a:solidFill>
                  <a:schemeClr val="tx1"/>
                </a:solidFill>
                <a:effectLst/>
                <a:latin typeface="+mn-lt"/>
                <a:ea typeface="+mn-ea"/>
                <a:cs typeface="+mn-cs"/>
              </a:rPr>
              <a:t>Shebs</a:t>
            </a:r>
            <a:r>
              <a:rPr lang="en-US" sz="1200" kern="1200" dirty="0">
                <a:solidFill>
                  <a:schemeClr val="tx1"/>
                </a:solidFill>
                <a:effectLst/>
                <a:latin typeface="+mn-lt"/>
                <a:ea typeface="+mn-ea"/>
                <a:cs typeface="+mn-cs"/>
              </a:rPr>
              <a:t>, downloaded from https://</a:t>
            </a:r>
            <a:r>
              <a:rPr lang="en-US" sz="1200" kern="1200" dirty="0" err="1">
                <a:solidFill>
                  <a:schemeClr val="tx1"/>
                </a:solidFill>
                <a:effectLst/>
                <a:latin typeface="+mn-lt"/>
                <a:ea typeface="+mn-ea"/>
                <a:cs typeface="+mn-cs"/>
              </a:rPr>
              <a:t>commons.wikimedia.org</a:t>
            </a:r>
            <a:r>
              <a:rPr lang="en-US" sz="1200" kern="1200" dirty="0">
                <a:solidFill>
                  <a:schemeClr val="tx1"/>
                </a:solidFill>
                <a:effectLst/>
                <a:latin typeface="+mn-lt"/>
                <a:ea typeface="+mn-ea"/>
                <a:cs typeface="+mn-cs"/>
              </a:rPr>
              <a:t>/wiki/</a:t>
            </a:r>
            <a:r>
              <a:rPr lang="en-US" sz="1200" kern="1200" dirty="0" err="1">
                <a:solidFill>
                  <a:schemeClr val="tx1"/>
                </a:solidFill>
                <a:effectLst/>
                <a:latin typeface="+mn-lt"/>
                <a:ea typeface="+mn-ea"/>
                <a:cs typeface="+mn-cs"/>
              </a:rPr>
              <a:t>File:Mount_Rainier_from_west.jpg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311F2E8-0B36-304C-B2BF-94800C4E2F49}" type="slidenum">
              <a:rPr lang="en-US" smtClean="0"/>
              <a:t>6</a:t>
            </a:fld>
            <a:endParaRPr lang="en-US"/>
          </a:p>
        </p:txBody>
      </p:sp>
    </p:spTree>
    <p:extLst>
      <p:ext uri="{BB962C8B-B14F-4D97-AF65-F5344CB8AC3E}">
        <p14:creationId xmlns:p14="http://schemas.microsoft.com/office/powerpoint/2010/main" val="2644969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Duwamish-Green River Valley:</a:t>
            </a:r>
          </a:p>
          <a:p>
            <a:pPr lvl="0"/>
            <a:r>
              <a:rPr lang="en-US" sz="1200" kern="1200" dirty="0">
                <a:solidFill>
                  <a:schemeClr val="tx1"/>
                </a:solidFill>
                <a:effectLst/>
                <a:latin typeface="+mn-lt"/>
                <a:ea typeface="+mn-ea"/>
                <a:cs typeface="+mn-cs"/>
              </a:rPr>
              <a:t>~ The Duwamish-Green River Valley was later raised about 20 feet by a 7.0 magnitude earthquake that occurred about 1,100 years ago along the Seattle fault line.</a:t>
            </a:r>
          </a:p>
          <a:p>
            <a:pPr lvl="0"/>
            <a:r>
              <a:rPr lang="en-US" sz="1200" kern="1200" dirty="0">
                <a:solidFill>
                  <a:schemeClr val="tx1"/>
                </a:solidFill>
                <a:effectLst/>
                <a:latin typeface="+mn-lt"/>
                <a:ea typeface="+mn-ea"/>
                <a:cs typeface="+mn-cs"/>
              </a:rPr>
              <a:t>~ This is the most recent earthquake to have occurred along this fault line. Scientists only recently discovered this fault line, in the early 1990s.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Photo downloaded from the University of Washington’s website</a:t>
            </a:r>
          </a:p>
          <a:p>
            <a:pPr lvl="0"/>
            <a:r>
              <a:rPr lang="en-US" sz="1200" kern="1200" dirty="0">
                <a:solidFill>
                  <a:schemeClr val="tx1"/>
                </a:solidFill>
                <a:effectLst/>
                <a:latin typeface="+mn-lt"/>
                <a:ea typeface="+mn-ea"/>
                <a:cs typeface="+mn-cs"/>
              </a:rPr>
              <a:t>http://</a:t>
            </a:r>
            <a:r>
              <a:rPr lang="en-US" sz="1200" kern="1200" dirty="0" err="1">
                <a:solidFill>
                  <a:schemeClr val="tx1"/>
                </a:solidFill>
                <a:effectLst/>
                <a:latin typeface="+mn-lt"/>
                <a:ea typeface="+mn-ea"/>
                <a:cs typeface="+mn-cs"/>
              </a:rPr>
              <a:t>www.washington.edu</a:t>
            </a:r>
            <a:r>
              <a:rPr lang="en-US" sz="1200" kern="1200" dirty="0">
                <a:solidFill>
                  <a:schemeClr val="tx1"/>
                </a:solidFill>
                <a:effectLst/>
                <a:latin typeface="+mn-lt"/>
                <a:ea typeface="+mn-ea"/>
                <a:cs typeface="+mn-cs"/>
              </a:rPr>
              <a:t>/news/2013/10/22/study-quake-triggered-landslides-a-significant-hazard-in-seattle/</a:t>
            </a:r>
          </a:p>
        </p:txBody>
      </p:sp>
      <p:sp>
        <p:nvSpPr>
          <p:cNvPr id="4" name="Slide Number Placeholder 3"/>
          <p:cNvSpPr>
            <a:spLocks noGrp="1"/>
          </p:cNvSpPr>
          <p:nvPr>
            <p:ph type="sldNum" sz="quarter" idx="10"/>
          </p:nvPr>
        </p:nvSpPr>
        <p:spPr/>
        <p:txBody>
          <a:bodyPr/>
          <a:lstStyle/>
          <a:p>
            <a:fld id="{1311F2E8-0B36-304C-B2BF-94800C4E2F49}" type="slidenum">
              <a:rPr lang="en-US" smtClean="0"/>
              <a:t>7</a:t>
            </a:fld>
            <a:endParaRPr lang="en-US"/>
          </a:p>
        </p:txBody>
      </p:sp>
    </p:spTree>
    <p:extLst>
      <p:ext uri="{BB962C8B-B14F-4D97-AF65-F5344CB8AC3E}">
        <p14:creationId xmlns:p14="http://schemas.microsoft.com/office/powerpoint/2010/main" val="1190969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311F2E8-0B36-304C-B2BF-94800C4E2F49}" type="slidenum">
              <a:rPr lang="en-US" smtClean="0"/>
              <a:t>8</a:t>
            </a:fld>
            <a:endParaRPr lang="en-US"/>
          </a:p>
        </p:txBody>
      </p:sp>
    </p:spTree>
    <p:extLst>
      <p:ext uri="{BB962C8B-B14F-4D97-AF65-F5344CB8AC3E}">
        <p14:creationId xmlns:p14="http://schemas.microsoft.com/office/powerpoint/2010/main" val="2106866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Meanders No More:</a:t>
            </a:r>
          </a:p>
          <a:p>
            <a:pPr lvl="0"/>
            <a:r>
              <a:rPr lang="en-US" sz="1200" kern="1200" dirty="0">
                <a:solidFill>
                  <a:schemeClr val="tx1"/>
                </a:solidFill>
                <a:effectLst/>
                <a:latin typeface="+mn-lt"/>
                <a:ea typeface="+mn-ea"/>
                <a:cs typeface="+mn-cs"/>
              </a:rPr>
              <a:t>~ In the early 1900s, humans began to transform the Duwamish River.</a:t>
            </a:r>
          </a:p>
          <a:p>
            <a:pPr lvl="0"/>
            <a:r>
              <a:rPr lang="en-US" sz="1200" kern="1200" dirty="0">
                <a:solidFill>
                  <a:schemeClr val="tx1"/>
                </a:solidFill>
                <a:effectLst/>
                <a:latin typeface="+mn-lt"/>
                <a:ea typeface="+mn-ea"/>
                <a:cs typeface="+mn-cs"/>
              </a:rPr>
              <a:t>~ The Duwamish River was dredged and straightened to control flooding, make navigation easier, and support industrial development.</a:t>
            </a:r>
          </a:p>
          <a:p>
            <a:pPr lvl="0"/>
            <a:r>
              <a:rPr lang="en-US" sz="1200" kern="1200" dirty="0">
                <a:solidFill>
                  <a:schemeClr val="tx1"/>
                </a:solidFill>
                <a:effectLst/>
                <a:latin typeface="+mn-lt"/>
                <a:ea typeface="+mn-ea"/>
                <a:cs typeface="+mn-cs"/>
              </a:rPr>
              <a:t>~ Rivers were diverted out of the Duwamish-Green River Valley. The Duwamish River itself was shortened by four miles.</a:t>
            </a:r>
          </a:p>
          <a:p>
            <a:pPr lvl="0"/>
            <a:r>
              <a:rPr lang="en-US" sz="1200" kern="1200" dirty="0">
                <a:solidFill>
                  <a:schemeClr val="tx1"/>
                </a:solidFill>
                <a:effectLst/>
                <a:latin typeface="+mn-lt"/>
                <a:ea typeface="+mn-ea"/>
                <a:cs typeface="+mn-cs"/>
              </a:rPr>
              <a:t>~ Harbor Island was built from the dredged soil in 1909. At the time, this was the world’s largest manmade island.</a:t>
            </a:r>
          </a:p>
          <a:p>
            <a:endParaRPr lang="en-US" dirty="0"/>
          </a:p>
          <a:p>
            <a:r>
              <a:rPr lang="en-US" dirty="0"/>
              <a:t>Photo downloaded from the Burke Museum’s website</a:t>
            </a:r>
          </a:p>
          <a:p>
            <a:r>
              <a:rPr lang="en-US" dirty="0"/>
              <a:t>http://</a:t>
            </a:r>
            <a:r>
              <a:rPr lang="en-US" dirty="0" err="1"/>
              <a:t>www.burkemuseum.org</a:t>
            </a:r>
            <a:r>
              <a:rPr lang="en-US" dirty="0"/>
              <a:t>/static/waterlines/images/maps-and-images/</a:t>
            </a:r>
            <a:r>
              <a:rPr lang="en-US" dirty="0" err="1"/>
              <a:t>Duwamish_estuary_fill_series.jpg</a:t>
            </a:r>
            <a:endParaRPr lang="en-US" dirty="0"/>
          </a:p>
        </p:txBody>
      </p:sp>
      <p:sp>
        <p:nvSpPr>
          <p:cNvPr id="4" name="Slide Number Placeholder 3"/>
          <p:cNvSpPr>
            <a:spLocks noGrp="1"/>
          </p:cNvSpPr>
          <p:nvPr>
            <p:ph type="sldNum" sz="quarter" idx="10"/>
          </p:nvPr>
        </p:nvSpPr>
        <p:spPr/>
        <p:txBody>
          <a:bodyPr/>
          <a:lstStyle/>
          <a:p>
            <a:fld id="{1311F2E8-0B36-304C-B2BF-94800C4E2F49}" type="slidenum">
              <a:rPr lang="en-US" smtClean="0"/>
              <a:t>9</a:t>
            </a:fld>
            <a:endParaRPr lang="en-US"/>
          </a:p>
        </p:txBody>
      </p:sp>
    </p:spTree>
    <p:extLst>
      <p:ext uri="{BB962C8B-B14F-4D97-AF65-F5344CB8AC3E}">
        <p14:creationId xmlns:p14="http://schemas.microsoft.com/office/powerpoint/2010/main" val="1009295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Meanders No More: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This image is from the Waterlines Project Map. According to the Burke museum, this map is “a rendering of the Seattle area in the mid-19th century, just prior to non-Native settlement, created using photorealistic aerial views collaged with hand painting. The map content integrates research from the sciences, natural and cultural histories, with an admixture of informed imagining.”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Ecosystem Consequences:</a:t>
            </a:r>
          </a:p>
          <a:p>
            <a:pPr lvl="0"/>
            <a:r>
              <a:rPr lang="en-US" sz="1200" kern="1200" dirty="0">
                <a:solidFill>
                  <a:schemeClr val="tx1"/>
                </a:solidFill>
                <a:effectLst/>
                <a:latin typeface="+mn-lt"/>
                <a:ea typeface="+mn-ea"/>
                <a:cs typeface="+mn-cs"/>
              </a:rPr>
              <a:t>~ It is natural for rivers in lowland landscapes to meander. Their paths are not naturally channeled by rocks, like rivers that run through mountains.</a:t>
            </a:r>
          </a:p>
          <a:p>
            <a:pPr lvl="0"/>
            <a:r>
              <a:rPr lang="en-US" sz="1200" kern="1200" dirty="0">
                <a:solidFill>
                  <a:schemeClr val="tx1"/>
                </a:solidFill>
                <a:effectLst/>
                <a:latin typeface="+mn-lt"/>
                <a:ea typeface="+mn-ea"/>
                <a:cs typeface="+mn-cs"/>
              </a:rPr>
              <a:t>~ Meandering streams provide essential habitat to a number of native species, such as salmon.</a:t>
            </a:r>
          </a:p>
          <a:p>
            <a:endParaRPr lang="en-US" dirty="0"/>
          </a:p>
          <a:p>
            <a:r>
              <a:rPr lang="en-US" dirty="0"/>
              <a:t>Photo downloaded from the Burke Museum’s website</a:t>
            </a:r>
          </a:p>
          <a:p>
            <a:r>
              <a:rPr lang="en-US" dirty="0"/>
              <a:t>http://</a:t>
            </a:r>
            <a:r>
              <a:rPr lang="en-US" dirty="0" err="1"/>
              <a:t>www.burkemuseum.org</a:t>
            </a:r>
            <a:r>
              <a:rPr lang="en-US" dirty="0"/>
              <a:t>/blog/</a:t>
            </a:r>
            <a:r>
              <a:rPr lang="en-US" dirty="0" err="1"/>
              <a:t>duwamish</a:t>
            </a:r>
            <a:r>
              <a:rPr lang="en-US" dirty="0"/>
              <a:t>-meanders-river-ran-through-it</a:t>
            </a:r>
          </a:p>
        </p:txBody>
      </p:sp>
      <p:sp>
        <p:nvSpPr>
          <p:cNvPr id="4" name="Slide Number Placeholder 3"/>
          <p:cNvSpPr>
            <a:spLocks noGrp="1"/>
          </p:cNvSpPr>
          <p:nvPr>
            <p:ph type="sldNum" sz="quarter" idx="10"/>
          </p:nvPr>
        </p:nvSpPr>
        <p:spPr/>
        <p:txBody>
          <a:bodyPr/>
          <a:lstStyle/>
          <a:p>
            <a:fld id="{1311F2E8-0B36-304C-B2BF-94800C4E2F49}" type="slidenum">
              <a:rPr lang="en-US" smtClean="0"/>
              <a:t>10</a:t>
            </a:fld>
            <a:endParaRPr lang="en-US"/>
          </a:p>
        </p:txBody>
      </p:sp>
    </p:spTree>
    <p:extLst>
      <p:ext uri="{BB962C8B-B14F-4D97-AF65-F5344CB8AC3E}">
        <p14:creationId xmlns:p14="http://schemas.microsoft.com/office/powerpoint/2010/main" val="3677898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Ecosystem Consequences:</a:t>
            </a:r>
          </a:p>
          <a:p>
            <a:pPr lvl="0"/>
            <a:r>
              <a:rPr lang="en-US" sz="1200" kern="1200" dirty="0">
                <a:solidFill>
                  <a:schemeClr val="tx1"/>
                </a:solidFill>
                <a:effectLst/>
                <a:latin typeface="+mn-lt"/>
                <a:ea typeface="+mn-ea"/>
                <a:cs typeface="+mn-cs"/>
              </a:rPr>
              <a:t>~ Channelization significantly alters river habitat.</a:t>
            </a:r>
          </a:p>
          <a:p>
            <a:pPr lvl="0"/>
            <a:r>
              <a:rPr lang="en-US" sz="1200" kern="1200" dirty="0">
                <a:solidFill>
                  <a:schemeClr val="tx1"/>
                </a:solidFill>
                <a:effectLst/>
                <a:latin typeface="+mn-lt"/>
                <a:ea typeface="+mn-ea"/>
                <a:cs typeface="+mn-cs"/>
              </a:rPr>
              <a:t>~ Waters move more quickly through shorter, straighter, deeper rivers.</a:t>
            </a:r>
          </a:p>
          <a:p>
            <a:pPr lvl="0"/>
            <a:r>
              <a:rPr lang="en-US" sz="1200" kern="1200" dirty="0">
                <a:solidFill>
                  <a:schemeClr val="tx1"/>
                </a:solidFill>
                <a:effectLst/>
                <a:latin typeface="+mn-lt"/>
                <a:ea typeface="+mn-ea"/>
                <a:cs typeface="+mn-cs"/>
              </a:rPr>
              <a:t>~ Increased flow velocity may negatively impact aquatic organisms that have evolved to thrive in the slow-moving waters of meandering streams.</a:t>
            </a:r>
          </a:p>
        </p:txBody>
      </p:sp>
      <p:sp>
        <p:nvSpPr>
          <p:cNvPr id="4" name="Slide Number Placeholder 3"/>
          <p:cNvSpPr>
            <a:spLocks noGrp="1"/>
          </p:cNvSpPr>
          <p:nvPr>
            <p:ph type="sldNum" sz="quarter" idx="10"/>
          </p:nvPr>
        </p:nvSpPr>
        <p:spPr/>
        <p:txBody>
          <a:bodyPr/>
          <a:lstStyle/>
          <a:p>
            <a:fld id="{1311F2E8-0B36-304C-B2BF-94800C4E2F49}" type="slidenum">
              <a:rPr lang="en-US" smtClean="0"/>
              <a:t>11</a:t>
            </a:fld>
            <a:endParaRPr lang="en-US"/>
          </a:p>
        </p:txBody>
      </p:sp>
    </p:spTree>
    <p:extLst>
      <p:ext uri="{BB962C8B-B14F-4D97-AF65-F5344CB8AC3E}">
        <p14:creationId xmlns:p14="http://schemas.microsoft.com/office/powerpoint/2010/main" val="1925252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Ecosystem Consequences: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Reduction of vegetation degrades habitats for aquatic and terrestrial organisms.</a:t>
            </a:r>
          </a:p>
          <a:p>
            <a:pPr lvl="0"/>
            <a:r>
              <a:rPr lang="en-US" sz="1200" kern="1200" dirty="0">
                <a:solidFill>
                  <a:schemeClr val="tx1"/>
                </a:solidFill>
                <a:effectLst/>
                <a:latin typeface="+mn-lt"/>
                <a:ea typeface="+mn-ea"/>
                <a:cs typeface="+mn-cs"/>
              </a:rPr>
              <a:t>~ Aquatic plants that live in shallow waters may not be able to survive in a channeled river.</a:t>
            </a:r>
          </a:p>
          <a:p>
            <a:pPr lvl="0"/>
            <a:r>
              <a:rPr lang="en-US" sz="1200" kern="1200" dirty="0">
                <a:solidFill>
                  <a:schemeClr val="tx1"/>
                </a:solidFill>
                <a:effectLst/>
                <a:latin typeface="+mn-lt"/>
                <a:ea typeface="+mn-ea"/>
                <a:cs typeface="+mn-cs"/>
              </a:rPr>
              <a:t>~ Channelization may also result in the removal of plants that lived along the banks of the river.</a:t>
            </a:r>
          </a:p>
          <a:p>
            <a:pPr lvl="0"/>
            <a:r>
              <a:rPr lang="en-US" sz="1200" kern="1200" dirty="0">
                <a:solidFill>
                  <a:schemeClr val="tx1"/>
                </a:solidFill>
                <a:effectLst/>
                <a:latin typeface="+mn-lt"/>
                <a:ea typeface="+mn-ea"/>
                <a:cs typeface="+mn-cs"/>
              </a:rPr>
              <a:t>~ Fish in particular often rely on vegetation to provide cool, safe hiding places.</a:t>
            </a:r>
          </a:p>
        </p:txBody>
      </p:sp>
      <p:sp>
        <p:nvSpPr>
          <p:cNvPr id="4" name="Slide Number Placeholder 3"/>
          <p:cNvSpPr>
            <a:spLocks noGrp="1"/>
          </p:cNvSpPr>
          <p:nvPr>
            <p:ph type="sldNum" sz="quarter" idx="10"/>
          </p:nvPr>
        </p:nvSpPr>
        <p:spPr/>
        <p:txBody>
          <a:bodyPr/>
          <a:lstStyle/>
          <a:p>
            <a:fld id="{1311F2E8-0B36-304C-B2BF-94800C4E2F49}" type="slidenum">
              <a:rPr lang="en-US" smtClean="0"/>
              <a:t>12</a:t>
            </a:fld>
            <a:endParaRPr lang="en-US"/>
          </a:p>
        </p:txBody>
      </p:sp>
    </p:spTree>
    <p:extLst>
      <p:ext uri="{BB962C8B-B14F-4D97-AF65-F5344CB8AC3E}">
        <p14:creationId xmlns:p14="http://schemas.microsoft.com/office/powerpoint/2010/main" val="903083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Ecosystem Consequences:</a:t>
            </a:r>
          </a:p>
          <a:p>
            <a:pPr lvl="0"/>
            <a:r>
              <a:rPr lang="en-US" sz="1200" kern="1200" dirty="0">
                <a:solidFill>
                  <a:schemeClr val="tx1"/>
                </a:solidFill>
                <a:effectLst/>
                <a:latin typeface="+mn-lt"/>
                <a:ea typeface="+mn-ea"/>
                <a:cs typeface="+mn-cs"/>
              </a:rPr>
              <a:t>~ Waters also tend to be more polluted after being channeled, as there is little opportunity for sediments to settle.</a:t>
            </a:r>
          </a:p>
          <a:p>
            <a:pPr lvl="0"/>
            <a:r>
              <a:rPr lang="en-US" sz="1200" kern="1200" dirty="0">
                <a:solidFill>
                  <a:schemeClr val="tx1"/>
                </a:solidFill>
                <a:effectLst/>
                <a:latin typeface="+mn-lt"/>
                <a:ea typeface="+mn-ea"/>
                <a:cs typeface="+mn-cs"/>
              </a:rPr>
              <a:t>~ This damages fisheries and threatens other wildlife, including birds and mammals that live along the river.</a:t>
            </a:r>
          </a:p>
        </p:txBody>
      </p:sp>
      <p:sp>
        <p:nvSpPr>
          <p:cNvPr id="4" name="Slide Number Placeholder 3"/>
          <p:cNvSpPr>
            <a:spLocks noGrp="1"/>
          </p:cNvSpPr>
          <p:nvPr>
            <p:ph type="sldNum" sz="quarter" idx="10"/>
          </p:nvPr>
        </p:nvSpPr>
        <p:spPr/>
        <p:txBody>
          <a:bodyPr/>
          <a:lstStyle/>
          <a:p>
            <a:fld id="{1311F2E8-0B36-304C-B2BF-94800C4E2F49}" type="slidenum">
              <a:rPr lang="en-US" smtClean="0"/>
              <a:t>13</a:t>
            </a:fld>
            <a:endParaRPr lang="en-US"/>
          </a:p>
        </p:txBody>
      </p:sp>
    </p:spTree>
    <p:extLst>
      <p:ext uri="{BB962C8B-B14F-4D97-AF65-F5344CB8AC3E}">
        <p14:creationId xmlns:p14="http://schemas.microsoft.com/office/powerpoint/2010/main" val="2332170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Movie downloaded from the City of Seattle’s website</a:t>
            </a:r>
          </a:p>
          <a:p>
            <a:r>
              <a:rPr lang="en-US" dirty="0"/>
              <a:t>https://</a:t>
            </a:r>
            <a:r>
              <a:rPr lang="en-US" dirty="0" err="1"/>
              <a:t>www.seattlechannel.org</a:t>
            </a:r>
            <a:r>
              <a:rPr lang="en-US" dirty="0"/>
              <a:t>/</a:t>
            </a:r>
            <a:r>
              <a:rPr lang="en-US" dirty="0" err="1"/>
              <a:t>CityStream</a:t>
            </a:r>
            <a:r>
              <a:rPr lang="en-US" dirty="0"/>
              <a:t>/</a:t>
            </a:r>
            <a:r>
              <a:rPr lang="en-US" dirty="0" err="1"/>
              <a:t>segments?videoid</a:t>
            </a:r>
            <a:r>
              <a:rPr lang="en-US" dirty="0"/>
              <a:t>=x21250</a:t>
            </a:r>
          </a:p>
        </p:txBody>
      </p:sp>
      <p:sp>
        <p:nvSpPr>
          <p:cNvPr id="4" name="Slide Number Placeholder 3"/>
          <p:cNvSpPr>
            <a:spLocks noGrp="1"/>
          </p:cNvSpPr>
          <p:nvPr>
            <p:ph type="sldNum" sz="quarter" idx="10"/>
          </p:nvPr>
        </p:nvSpPr>
        <p:spPr/>
        <p:txBody>
          <a:bodyPr/>
          <a:lstStyle/>
          <a:p>
            <a:fld id="{1311F2E8-0B36-304C-B2BF-94800C4E2F49}" type="slidenum">
              <a:rPr lang="en-US" smtClean="0"/>
              <a:t>14</a:t>
            </a:fld>
            <a:endParaRPr lang="en-US"/>
          </a:p>
        </p:txBody>
      </p:sp>
    </p:spTree>
    <p:extLst>
      <p:ext uri="{BB962C8B-B14F-4D97-AF65-F5344CB8AC3E}">
        <p14:creationId xmlns:p14="http://schemas.microsoft.com/office/powerpoint/2010/main" val="5722245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9FE7E523-48BA-AB4E-8CF2-4F8743003C74}" type="datetimeFigureOut">
              <a:rPr lang="en-US" smtClean="0"/>
              <a:t>3/14/20</a:t>
            </a:fld>
            <a:endParaRPr lang="en-US"/>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C6E29E1B-EDE4-1C4B-811F-F6B4AAF95455}" type="slidenum">
              <a:rPr lang="en-US" smtClean="0"/>
              <a:t>‹#›</a:t>
            </a:fld>
            <a:endParaRPr lang="en-US"/>
          </a:p>
        </p:txBody>
      </p:sp>
    </p:spTree>
    <p:extLst>
      <p:ext uri="{BB962C8B-B14F-4D97-AF65-F5344CB8AC3E}">
        <p14:creationId xmlns:p14="http://schemas.microsoft.com/office/powerpoint/2010/main" val="2880658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sz="18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9FE7E523-48BA-AB4E-8CF2-4F8743003C74}" type="datetimeFigureOut">
              <a:rPr lang="en-US" smtClean="0"/>
              <a:t>3/14/20</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6E29E1B-EDE4-1C4B-811F-F6B4AAF95455}" type="slidenum">
              <a:rPr lang="en-US" smtClean="0"/>
              <a:t>‹#›</a:t>
            </a:fld>
            <a:endParaRPr lang="en-US"/>
          </a:p>
        </p:txBody>
      </p:sp>
    </p:spTree>
    <p:extLst>
      <p:ext uri="{BB962C8B-B14F-4D97-AF65-F5344CB8AC3E}">
        <p14:creationId xmlns:p14="http://schemas.microsoft.com/office/powerpoint/2010/main" val="731169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9FE7E523-48BA-AB4E-8CF2-4F8743003C74}" type="datetimeFigureOut">
              <a:rPr lang="en-US" smtClean="0"/>
              <a:t>3/14/20</a:t>
            </a:fld>
            <a:endParaRPr lang="en-US"/>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en-US"/>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C6E29E1B-EDE4-1C4B-811F-F6B4AAF95455}" type="slidenum">
              <a:rPr lang="en-US" smtClean="0"/>
              <a:t>‹#›</a:t>
            </a:fld>
            <a:endParaRPr lang="en-US"/>
          </a:p>
        </p:txBody>
      </p:sp>
    </p:spTree>
    <p:extLst>
      <p:ext uri="{BB962C8B-B14F-4D97-AF65-F5344CB8AC3E}">
        <p14:creationId xmlns:p14="http://schemas.microsoft.com/office/powerpoint/2010/main" val="2209571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9FE7E523-48BA-AB4E-8CF2-4F8743003C74}" type="datetimeFigureOut">
              <a:rPr lang="en-US" smtClean="0"/>
              <a:t>3/14/20</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6E29E1B-EDE4-1C4B-811F-F6B4AAF95455}" type="slidenum">
              <a:rPr lang="en-US" smtClean="0"/>
              <a:t>‹#›</a:t>
            </a:fld>
            <a:endParaRPr lang="en-US"/>
          </a:p>
        </p:txBody>
      </p:sp>
    </p:spTree>
    <p:extLst>
      <p:ext uri="{BB962C8B-B14F-4D97-AF65-F5344CB8AC3E}">
        <p14:creationId xmlns:p14="http://schemas.microsoft.com/office/powerpoint/2010/main" val="357696169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9FE7E523-48BA-AB4E-8CF2-4F8743003C74}" type="datetimeFigureOut">
              <a:rPr lang="en-US" smtClean="0"/>
              <a:t>3/14/20</a:t>
            </a:fld>
            <a:endParaRPr lang="en-US"/>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US"/>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C6E29E1B-EDE4-1C4B-811F-F6B4AAF95455}" type="slidenum">
              <a:rPr lang="en-US" smtClean="0"/>
              <a:t>‹#›</a:t>
            </a:fld>
            <a:endParaRPr lang="en-US"/>
          </a:p>
        </p:txBody>
      </p:sp>
    </p:spTree>
    <p:extLst>
      <p:ext uri="{BB962C8B-B14F-4D97-AF65-F5344CB8AC3E}">
        <p14:creationId xmlns:p14="http://schemas.microsoft.com/office/powerpoint/2010/main" val="375779886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9FE7E523-48BA-AB4E-8CF2-4F8743003C74}" type="datetimeFigureOut">
              <a:rPr lang="en-US" smtClean="0"/>
              <a:t>3/14/20</a:t>
            </a:fld>
            <a:endParaRPr lang="en-US"/>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US"/>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C6E29E1B-EDE4-1C4B-811F-F6B4AAF95455}" type="slidenum">
              <a:rPr lang="en-US" smtClean="0"/>
              <a:t>‹#›</a:t>
            </a:fld>
            <a:endParaRPr lang="en-US"/>
          </a:p>
        </p:txBody>
      </p:sp>
    </p:spTree>
    <p:extLst>
      <p:ext uri="{BB962C8B-B14F-4D97-AF65-F5344CB8AC3E}">
        <p14:creationId xmlns:p14="http://schemas.microsoft.com/office/powerpoint/2010/main" val="3538353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9FE7E523-48BA-AB4E-8CF2-4F8743003C74}" type="datetimeFigureOut">
              <a:rPr lang="en-US" smtClean="0"/>
              <a:t>3/14/20</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C6E29E1B-EDE4-1C4B-811F-F6B4AAF95455}" type="slidenum">
              <a:rPr lang="en-US" smtClean="0"/>
              <a:t>‹#›</a:t>
            </a:fld>
            <a:endParaRPr lang="en-US"/>
          </a:p>
        </p:txBody>
      </p:sp>
    </p:spTree>
    <p:extLst>
      <p:ext uri="{BB962C8B-B14F-4D97-AF65-F5344CB8AC3E}">
        <p14:creationId xmlns:p14="http://schemas.microsoft.com/office/powerpoint/2010/main" val="2427624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9FE7E523-48BA-AB4E-8CF2-4F8743003C74}" type="datetimeFigureOut">
              <a:rPr lang="en-US" smtClean="0"/>
              <a:t>3/14/20</a:t>
            </a:fld>
            <a:endParaRPr lang="en-US"/>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C6E29E1B-EDE4-1C4B-811F-F6B4AAF95455}" type="slidenum">
              <a:rPr lang="en-US" smtClean="0"/>
              <a:t>‹#›</a:t>
            </a:fld>
            <a:endParaRPr lang="en-US"/>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3123467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9FE7E523-48BA-AB4E-8CF2-4F8743003C74}" type="datetimeFigureOut">
              <a:rPr lang="en-US" smtClean="0"/>
              <a:t>3/14/20</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6E29E1B-EDE4-1C4B-811F-F6B4AAF95455}" type="slidenum">
              <a:rPr lang="en-US" smtClean="0"/>
              <a:t>‹#›</a:t>
            </a:fld>
            <a:endParaRPr lang="en-US"/>
          </a:p>
        </p:txBody>
      </p:sp>
    </p:spTree>
    <p:extLst>
      <p:ext uri="{BB962C8B-B14F-4D97-AF65-F5344CB8AC3E}">
        <p14:creationId xmlns:p14="http://schemas.microsoft.com/office/powerpoint/2010/main" val="3748036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9FE7E523-48BA-AB4E-8CF2-4F8743003C74}" type="datetimeFigureOut">
              <a:rPr lang="en-US" smtClean="0"/>
              <a:t>3/14/20</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6E29E1B-EDE4-1C4B-811F-F6B4AAF95455}" type="slidenum">
              <a:rPr lang="en-US" smtClean="0"/>
              <a:t>‹#›</a:t>
            </a:fld>
            <a:endParaRPr lang="en-US"/>
          </a:p>
        </p:txBody>
      </p:sp>
    </p:spTree>
    <p:extLst>
      <p:ext uri="{BB962C8B-B14F-4D97-AF65-F5344CB8AC3E}">
        <p14:creationId xmlns:p14="http://schemas.microsoft.com/office/powerpoint/2010/main" val="4263700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9FE7E523-48BA-AB4E-8CF2-4F8743003C74}" type="datetimeFigureOut">
              <a:rPr lang="en-US" smtClean="0"/>
              <a:t>3/14/20</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6E29E1B-EDE4-1C4B-811F-F6B4AAF95455}" type="slidenum">
              <a:rPr lang="en-US" smtClean="0"/>
              <a:t>‹#›</a:t>
            </a:fld>
            <a:endParaRPr lang="en-US"/>
          </a:p>
        </p:txBody>
      </p:sp>
    </p:spTree>
    <p:extLst>
      <p:ext uri="{BB962C8B-B14F-4D97-AF65-F5344CB8AC3E}">
        <p14:creationId xmlns:p14="http://schemas.microsoft.com/office/powerpoint/2010/main" val="4278827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9FE7E523-48BA-AB4E-8CF2-4F8743003C74}" type="datetimeFigureOut">
              <a:rPr lang="en-US" smtClean="0"/>
              <a:t>3/14/20</a:t>
            </a:fld>
            <a:endParaRPr lang="en-US"/>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en-US"/>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C6E29E1B-EDE4-1C4B-811F-F6B4AAF95455}" type="slidenum">
              <a:rPr lang="en-US" smtClean="0"/>
              <a:t>‹#›</a:t>
            </a:fld>
            <a:endParaRPr lang="en-US"/>
          </a:p>
        </p:txBody>
      </p:sp>
    </p:spTree>
    <p:extLst>
      <p:ext uri="{BB962C8B-B14F-4D97-AF65-F5344CB8AC3E}">
        <p14:creationId xmlns:p14="http://schemas.microsoft.com/office/powerpoint/2010/main" val="1327207630"/>
      </p:ext>
    </p:extLst>
  </p:cSld>
  <p:clrMap bg1="dk1" tx1="lt1" bg2="dk2" tx2="lt2" accent1="accent1" accent2="accent2" accent3="accent3" accent4="accent4" accent5="accent5" accent6="accent6" hlink="hlink" folHlink="folHlink"/>
  <p:sldLayoutIdLst>
    <p:sldLayoutId id="2147484252" r:id="rId1"/>
    <p:sldLayoutId id="2147484253" r:id="rId2"/>
    <p:sldLayoutId id="2147484254" r:id="rId3"/>
    <p:sldLayoutId id="2147484255" r:id="rId4"/>
    <p:sldLayoutId id="2147484256" r:id="rId5"/>
    <p:sldLayoutId id="2147484257" r:id="rId6"/>
    <p:sldLayoutId id="2147484258" r:id="rId7"/>
    <p:sldLayoutId id="2147484259" r:id="rId8"/>
    <p:sldLayoutId id="2147484260" r:id="rId9"/>
    <p:sldLayoutId id="2147484261" r:id="rId10"/>
    <p:sldLayoutId id="2147484262" r:id="rId11"/>
  </p:sldLayoutIdLst>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www.youtube.com/watch?v=8a3r-cG8Wic"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hyperlink" Target="http://www.burkemuseum.org/blog/duwamish-meanders-river-ran-through-it" TargetMode="External"/><Relationship Id="rId2" Type="http://schemas.openxmlformats.org/officeDocument/2006/relationships/hyperlink" Target="https://www.youtube.com/watch?v=Dl2rObdNUFw" TargetMode="External"/><Relationship Id="rId1" Type="http://schemas.openxmlformats.org/officeDocument/2006/relationships/slideLayout" Target="../slideLayouts/slideLayout2.xml"/><Relationship Id="rId5" Type="http://schemas.openxmlformats.org/officeDocument/2006/relationships/hyperlink" Target="http://www.historylink.org/File/3631" TargetMode="External"/><Relationship Id="rId4" Type="http://schemas.openxmlformats.org/officeDocument/2006/relationships/hyperlink" Target="http://www.burkemuseum.org/static/waterlines/project_map.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8E30EC-AB3F-DF45-8CB3-321AA1BAE59C}"/>
              </a:ext>
            </a:extLst>
          </p:cNvPr>
          <p:cNvSpPr>
            <a:spLocks noGrp="1"/>
          </p:cNvSpPr>
          <p:nvPr>
            <p:ph type="title"/>
          </p:nvPr>
        </p:nvSpPr>
        <p:spPr/>
        <p:txBody>
          <a:bodyPr/>
          <a:lstStyle/>
          <a:p>
            <a:r>
              <a:rPr lang="en-US" dirty="0"/>
              <a:t>A Dynamic Landscape </a:t>
            </a:r>
          </a:p>
        </p:txBody>
      </p:sp>
      <p:sp>
        <p:nvSpPr>
          <p:cNvPr id="5" name="Content Placeholder 4">
            <a:extLst>
              <a:ext uri="{FF2B5EF4-FFF2-40B4-BE49-F238E27FC236}">
                <a16:creationId xmlns:a16="http://schemas.microsoft.com/office/drawing/2014/main" id="{A66BB55D-0A69-7647-9D41-60EC2C4046F4}"/>
              </a:ext>
            </a:extLst>
          </p:cNvPr>
          <p:cNvSpPr>
            <a:spLocks noGrp="1"/>
          </p:cNvSpPr>
          <p:nvPr>
            <p:ph idx="1"/>
          </p:nvPr>
        </p:nvSpPr>
        <p:spPr/>
        <p:txBody>
          <a:bodyPr/>
          <a:lstStyle/>
          <a:p>
            <a:pPr>
              <a:lnSpc>
                <a:spcPct val="150000"/>
              </a:lnSpc>
            </a:pPr>
            <a:r>
              <a:rPr lang="en-US" sz="2400" dirty="0"/>
              <a:t>The Puget Sound region has been shaped by…</a:t>
            </a:r>
          </a:p>
          <a:p>
            <a:pPr lvl="1">
              <a:lnSpc>
                <a:spcPct val="150000"/>
              </a:lnSpc>
            </a:pPr>
            <a:r>
              <a:rPr lang="en-US" sz="2400" u="sng" dirty="0"/>
              <a:t>glacial movement</a:t>
            </a:r>
            <a:r>
              <a:rPr lang="en-US" sz="2400" dirty="0"/>
              <a:t>, </a:t>
            </a:r>
          </a:p>
          <a:p>
            <a:pPr lvl="1">
              <a:lnSpc>
                <a:spcPct val="150000"/>
              </a:lnSpc>
            </a:pPr>
            <a:r>
              <a:rPr lang="en-US" sz="2400" u="sng" dirty="0"/>
              <a:t>volcanic eruptions</a:t>
            </a:r>
            <a:r>
              <a:rPr lang="en-US" sz="2400" dirty="0"/>
              <a:t>, </a:t>
            </a:r>
          </a:p>
          <a:p>
            <a:pPr lvl="1">
              <a:lnSpc>
                <a:spcPct val="150000"/>
              </a:lnSpc>
            </a:pPr>
            <a:r>
              <a:rPr lang="en-US" sz="2400" dirty="0"/>
              <a:t>and </a:t>
            </a:r>
            <a:r>
              <a:rPr lang="en-US" sz="2400" u="sng" dirty="0"/>
              <a:t>earthquakes</a:t>
            </a:r>
            <a:r>
              <a:rPr lang="en-US" sz="2400" dirty="0"/>
              <a:t>.</a:t>
            </a:r>
          </a:p>
          <a:p>
            <a:endParaRPr lang="en-US" dirty="0"/>
          </a:p>
        </p:txBody>
      </p:sp>
    </p:spTree>
    <p:extLst>
      <p:ext uri="{BB962C8B-B14F-4D97-AF65-F5344CB8AC3E}">
        <p14:creationId xmlns:p14="http://schemas.microsoft.com/office/powerpoint/2010/main" val="1747693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993E23-068A-6043-9BF8-61461AE039AA}"/>
              </a:ext>
            </a:extLst>
          </p:cNvPr>
          <p:cNvPicPr>
            <a:picLocks noChangeAspect="1"/>
          </p:cNvPicPr>
          <p:nvPr/>
        </p:nvPicPr>
        <p:blipFill>
          <a:blip r:embed="rId3"/>
          <a:stretch>
            <a:fillRect/>
          </a:stretch>
        </p:blipFill>
        <p:spPr>
          <a:xfrm>
            <a:off x="1082842" y="617901"/>
            <a:ext cx="4692316" cy="5622196"/>
          </a:xfrm>
          <a:prstGeom prst="rect">
            <a:avLst/>
          </a:prstGeom>
        </p:spPr>
      </p:pic>
      <p:pic>
        <p:nvPicPr>
          <p:cNvPr id="5" name="Picture 4">
            <a:extLst>
              <a:ext uri="{FF2B5EF4-FFF2-40B4-BE49-F238E27FC236}">
                <a16:creationId xmlns:a16="http://schemas.microsoft.com/office/drawing/2014/main" id="{593B658B-C42D-744C-92CF-9D9D63DA1BA0}"/>
              </a:ext>
            </a:extLst>
          </p:cNvPr>
          <p:cNvPicPr>
            <a:picLocks noChangeAspect="1"/>
          </p:cNvPicPr>
          <p:nvPr/>
        </p:nvPicPr>
        <p:blipFill>
          <a:blip r:embed="rId4"/>
          <a:stretch>
            <a:fillRect/>
          </a:stretch>
        </p:blipFill>
        <p:spPr>
          <a:xfrm>
            <a:off x="6561222" y="617901"/>
            <a:ext cx="4625474" cy="5570312"/>
          </a:xfrm>
          <a:prstGeom prst="rect">
            <a:avLst/>
          </a:prstGeom>
        </p:spPr>
      </p:pic>
      <p:sp>
        <p:nvSpPr>
          <p:cNvPr id="6" name="TextBox 5">
            <a:extLst>
              <a:ext uri="{FF2B5EF4-FFF2-40B4-BE49-F238E27FC236}">
                <a16:creationId xmlns:a16="http://schemas.microsoft.com/office/drawing/2014/main" id="{C772799F-1CB6-D741-A49E-C5479FC43E7D}"/>
              </a:ext>
            </a:extLst>
          </p:cNvPr>
          <p:cNvSpPr txBox="1"/>
          <p:nvPr/>
        </p:nvSpPr>
        <p:spPr>
          <a:xfrm>
            <a:off x="1082842" y="5726548"/>
            <a:ext cx="2771720" cy="461665"/>
          </a:xfrm>
          <a:prstGeom prst="rect">
            <a:avLst/>
          </a:prstGeom>
          <a:noFill/>
        </p:spPr>
        <p:txBody>
          <a:bodyPr wrap="square" rtlCol="0">
            <a:spAutoFit/>
          </a:bodyPr>
          <a:lstStyle/>
          <a:p>
            <a:r>
              <a:rPr lang="en-US" sz="2400" b="1" dirty="0">
                <a:solidFill>
                  <a:schemeClr val="bg1"/>
                </a:solidFill>
              </a:rPr>
              <a:t>19,000 years ago</a:t>
            </a:r>
          </a:p>
        </p:txBody>
      </p:sp>
      <p:sp>
        <p:nvSpPr>
          <p:cNvPr id="7" name="TextBox 6">
            <a:extLst>
              <a:ext uri="{FF2B5EF4-FFF2-40B4-BE49-F238E27FC236}">
                <a16:creationId xmlns:a16="http://schemas.microsoft.com/office/drawing/2014/main" id="{44958DCD-265C-E248-9CC9-2D6DC2AFFF63}"/>
              </a:ext>
            </a:extLst>
          </p:cNvPr>
          <p:cNvSpPr txBox="1"/>
          <p:nvPr/>
        </p:nvSpPr>
        <p:spPr>
          <a:xfrm>
            <a:off x="6561222" y="5726548"/>
            <a:ext cx="2771720" cy="461665"/>
          </a:xfrm>
          <a:prstGeom prst="rect">
            <a:avLst/>
          </a:prstGeom>
          <a:noFill/>
        </p:spPr>
        <p:txBody>
          <a:bodyPr wrap="square" rtlCol="0">
            <a:spAutoFit/>
          </a:bodyPr>
          <a:lstStyle/>
          <a:p>
            <a:r>
              <a:rPr lang="en-US" sz="2400" b="1" dirty="0">
                <a:solidFill>
                  <a:schemeClr val="bg1"/>
                </a:solidFill>
              </a:rPr>
              <a:t>18,000 years ago</a:t>
            </a:r>
          </a:p>
        </p:txBody>
      </p:sp>
    </p:spTree>
    <p:extLst>
      <p:ext uri="{BB962C8B-B14F-4D97-AF65-F5344CB8AC3E}">
        <p14:creationId xmlns:p14="http://schemas.microsoft.com/office/powerpoint/2010/main" val="3405059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7CA8F0-5A4E-6144-860B-78985B03978D}"/>
              </a:ext>
            </a:extLst>
          </p:cNvPr>
          <p:cNvPicPr>
            <a:picLocks noChangeAspect="1"/>
          </p:cNvPicPr>
          <p:nvPr/>
        </p:nvPicPr>
        <p:blipFill>
          <a:blip r:embed="rId3"/>
          <a:stretch>
            <a:fillRect/>
          </a:stretch>
        </p:blipFill>
        <p:spPr>
          <a:xfrm>
            <a:off x="3624847" y="465221"/>
            <a:ext cx="4813301" cy="5832067"/>
          </a:xfrm>
          <a:prstGeom prst="rect">
            <a:avLst/>
          </a:prstGeom>
        </p:spPr>
      </p:pic>
      <p:sp>
        <p:nvSpPr>
          <p:cNvPr id="4" name="TextBox 3">
            <a:extLst>
              <a:ext uri="{FF2B5EF4-FFF2-40B4-BE49-F238E27FC236}">
                <a16:creationId xmlns:a16="http://schemas.microsoft.com/office/drawing/2014/main" id="{51D45C1B-3992-CD45-BFE3-30449DB3FA04}"/>
              </a:ext>
            </a:extLst>
          </p:cNvPr>
          <p:cNvSpPr txBox="1"/>
          <p:nvPr/>
        </p:nvSpPr>
        <p:spPr>
          <a:xfrm>
            <a:off x="3624847" y="5835623"/>
            <a:ext cx="2771720" cy="461665"/>
          </a:xfrm>
          <a:prstGeom prst="rect">
            <a:avLst/>
          </a:prstGeom>
          <a:noFill/>
        </p:spPr>
        <p:txBody>
          <a:bodyPr wrap="square" rtlCol="0">
            <a:spAutoFit/>
          </a:bodyPr>
          <a:lstStyle/>
          <a:p>
            <a:r>
              <a:rPr lang="en-US" sz="2400" b="1" dirty="0">
                <a:solidFill>
                  <a:schemeClr val="bg1"/>
                </a:solidFill>
              </a:rPr>
              <a:t>16,900 years ago</a:t>
            </a:r>
          </a:p>
        </p:txBody>
      </p:sp>
    </p:spTree>
    <p:extLst>
      <p:ext uri="{BB962C8B-B14F-4D97-AF65-F5344CB8AC3E}">
        <p14:creationId xmlns:p14="http://schemas.microsoft.com/office/powerpoint/2010/main" val="3479010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8E30EC-AB3F-DF45-8CB3-321AA1BAE59C}"/>
              </a:ext>
            </a:extLst>
          </p:cNvPr>
          <p:cNvSpPr>
            <a:spLocks noGrp="1"/>
          </p:cNvSpPr>
          <p:nvPr>
            <p:ph type="title"/>
          </p:nvPr>
        </p:nvSpPr>
        <p:spPr/>
        <p:txBody>
          <a:bodyPr/>
          <a:lstStyle/>
          <a:p>
            <a:r>
              <a:rPr lang="en-US" dirty="0"/>
              <a:t>A New Landscape</a:t>
            </a:r>
          </a:p>
        </p:txBody>
      </p:sp>
      <p:sp>
        <p:nvSpPr>
          <p:cNvPr id="5" name="Content Placeholder 4">
            <a:extLst>
              <a:ext uri="{FF2B5EF4-FFF2-40B4-BE49-F238E27FC236}">
                <a16:creationId xmlns:a16="http://schemas.microsoft.com/office/drawing/2014/main" id="{A66BB55D-0A69-7647-9D41-60EC2C4046F4}"/>
              </a:ext>
            </a:extLst>
          </p:cNvPr>
          <p:cNvSpPr>
            <a:spLocks noGrp="1"/>
          </p:cNvSpPr>
          <p:nvPr>
            <p:ph idx="1"/>
          </p:nvPr>
        </p:nvSpPr>
        <p:spPr/>
        <p:txBody>
          <a:bodyPr>
            <a:normAutofit/>
          </a:bodyPr>
          <a:lstStyle/>
          <a:p>
            <a:pPr>
              <a:lnSpc>
                <a:spcPct val="150000"/>
              </a:lnSpc>
            </a:pPr>
            <a:r>
              <a:rPr lang="en-US" sz="2400" dirty="0"/>
              <a:t>During its advance and retreat, </a:t>
            </a:r>
            <a:r>
              <a:rPr lang="en-US" sz="2400" u="sng" dirty="0"/>
              <a:t>the ice sheet acted as a dam</a:t>
            </a:r>
            <a:r>
              <a:rPr lang="en-US" sz="2400" dirty="0"/>
              <a:t> in the Puget Sound region, </a:t>
            </a:r>
            <a:r>
              <a:rPr lang="en-US" sz="2400" u="sng" dirty="0"/>
              <a:t>creating many of the freshwater lakes </a:t>
            </a:r>
            <a:r>
              <a:rPr lang="en-US" sz="2400" dirty="0"/>
              <a:t>we see today. </a:t>
            </a:r>
          </a:p>
          <a:p>
            <a:pPr>
              <a:lnSpc>
                <a:spcPct val="150000"/>
              </a:lnSpc>
            </a:pPr>
            <a:r>
              <a:rPr lang="en-US" sz="2400" dirty="0"/>
              <a:t>The </a:t>
            </a:r>
            <a:r>
              <a:rPr lang="en-US" sz="2400" u="sng" dirty="0"/>
              <a:t>lowlands</a:t>
            </a:r>
            <a:r>
              <a:rPr lang="en-US" sz="2400" dirty="0"/>
              <a:t> in the Puget Sound </a:t>
            </a:r>
            <a:r>
              <a:rPr lang="en-US" sz="2400" u="sng" dirty="0"/>
              <a:t>region were formed as land was eroded by meltwater</a:t>
            </a:r>
            <a:r>
              <a:rPr lang="en-US" sz="2400" dirty="0"/>
              <a:t> from the glaciers.</a:t>
            </a:r>
          </a:p>
          <a:p>
            <a:pPr>
              <a:lnSpc>
                <a:spcPct val="150000"/>
              </a:lnSpc>
            </a:pPr>
            <a:endParaRPr lang="en-US" sz="2400" dirty="0"/>
          </a:p>
          <a:p>
            <a:endParaRPr lang="en-US" dirty="0"/>
          </a:p>
        </p:txBody>
      </p:sp>
    </p:spTree>
    <p:extLst>
      <p:ext uri="{BB962C8B-B14F-4D97-AF65-F5344CB8AC3E}">
        <p14:creationId xmlns:p14="http://schemas.microsoft.com/office/powerpoint/2010/main" val="2407447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8E30EC-AB3F-DF45-8CB3-321AA1BAE59C}"/>
              </a:ext>
            </a:extLst>
          </p:cNvPr>
          <p:cNvSpPr>
            <a:spLocks noGrp="1"/>
          </p:cNvSpPr>
          <p:nvPr>
            <p:ph type="title"/>
          </p:nvPr>
        </p:nvSpPr>
        <p:spPr/>
        <p:txBody>
          <a:bodyPr>
            <a:normAutofit fontScale="90000"/>
          </a:bodyPr>
          <a:lstStyle/>
          <a:p>
            <a:r>
              <a:rPr lang="en-US" dirty="0"/>
              <a:t>The Duwamish-Green River Valley</a:t>
            </a:r>
          </a:p>
        </p:txBody>
      </p:sp>
      <p:sp>
        <p:nvSpPr>
          <p:cNvPr id="5" name="Content Placeholder 4">
            <a:extLst>
              <a:ext uri="{FF2B5EF4-FFF2-40B4-BE49-F238E27FC236}">
                <a16:creationId xmlns:a16="http://schemas.microsoft.com/office/drawing/2014/main" id="{A66BB55D-0A69-7647-9D41-60EC2C4046F4}"/>
              </a:ext>
            </a:extLst>
          </p:cNvPr>
          <p:cNvSpPr>
            <a:spLocks noGrp="1"/>
          </p:cNvSpPr>
          <p:nvPr>
            <p:ph idx="1"/>
          </p:nvPr>
        </p:nvSpPr>
        <p:spPr/>
        <p:txBody>
          <a:bodyPr>
            <a:normAutofit/>
          </a:bodyPr>
          <a:lstStyle/>
          <a:p>
            <a:pPr>
              <a:lnSpc>
                <a:spcPct val="150000"/>
              </a:lnSpc>
            </a:pPr>
            <a:r>
              <a:rPr lang="en-US" sz="2400" dirty="0"/>
              <a:t>The Duwamish-Green River Valley </a:t>
            </a:r>
            <a:r>
              <a:rPr lang="en-US" sz="2400" u="sng" dirty="0"/>
              <a:t>used to be a saltwater channel</a:t>
            </a:r>
            <a:r>
              <a:rPr lang="en-US" sz="2400" dirty="0"/>
              <a:t>. </a:t>
            </a:r>
          </a:p>
          <a:p>
            <a:pPr>
              <a:lnSpc>
                <a:spcPct val="150000"/>
              </a:lnSpc>
            </a:pPr>
            <a:r>
              <a:rPr lang="en-US" sz="2400" dirty="0"/>
              <a:t>This channel was called the “Duwamish Embayment.”</a:t>
            </a:r>
          </a:p>
          <a:p>
            <a:endParaRPr lang="en-US" dirty="0"/>
          </a:p>
        </p:txBody>
      </p:sp>
    </p:spTree>
    <p:extLst>
      <p:ext uri="{BB962C8B-B14F-4D97-AF65-F5344CB8AC3E}">
        <p14:creationId xmlns:p14="http://schemas.microsoft.com/office/powerpoint/2010/main" val="69247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EA44AC-EE7B-EC42-A7C3-59F5B044A1D4}"/>
              </a:ext>
            </a:extLst>
          </p:cNvPr>
          <p:cNvSpPr>
            <a:spLocks noGrp="1"/>
          </p:cNvSpPr>
          <p:nvPr>
            <p:ph type="title"/>
          </p:nvPr>
        </p:nvSpPr>
        <p:spPr>
          <a:xfrm>
            <a:off x="9296400" y="541175"/>
            <a:ext cx="2432304" cy="569914"/>
          </a:xfrm>
        </p:spPr>
        <p:txBody>
          <a:bodyPr/>
          <a:lstStyle/>
          <a:p>
            <a:pPr algn="ctr"/>
            <a:r>
              <a:rPr lang="en-US" sz="2600" b="1" dirty="0"/>
              <a:t>Mount Rainier</a:t>
            </a:r>
          </a:p>
        </p:txBody>
      </p:sp>
      <p:pic>
        <p:nvPicPr>
          <p:cNvPr id="8" name="Picture Placeholder 7">
            <a:extLst>
              <a:ext uri="{FF2B5EF4-FFF2-40B4-BE49-F238E27FC236}">
                <a16:creationId xmlns:a16="http://schemas.microsoft.com/office/drawing/2014/main" id="{6161090D-6DDA-C44D-AD6C-BDBEACB6FEE6}"/>
              </a:ext>
            </a:extLst>
          </p:cNvPr>
          <p:cNvPicPr>
            <a:picLocks noGrp="1" noChangeAspect="1"/>
          </p:cNvPicPr>
          <p:nvPr>
            <p:ph type="pic" idx="1"/>
          </p:nvPr>
        </p:nvPicPr>
        <p:blipFill>
          <a:blip r:embed="rId3"/>
          <a:srcRect l="5075" r="5075"/>
          <a:stretch>
            <a:fillRect/>
          </a:stretch>
        </p:blipFill>
        <p:spPr/>
      </p:pic>
      <p:sp>
        <p:nvSpPr>
          <p:cNvPr id="6" name="Text Placeholder 5">
            <a:extLst>
              <a:ext uri="{FF2B5EF4-FFF2-40B4-BE49-F238E27FC236}">
                <a16:creationId xmlns:a16="http://schemas.microsoft.com/office/drawing/2014/main" id="{B292AF80-DD8E-9145-9413-B3820E3B7B46}"/>
              </a:ext>
            </a:extLst>
          </p:cNvPr>
          <p:cNvSpPr>
            <a:spLocks noGrp="1"/>
          </p:cNvSpPr>
          <p:nvPr>
            <p:ph type="body" sz="half" idx="2"/>
          </p:nvPr>
        </p:nvSpPr>
        <p:spPr>
          <a:xfrm>
            <a:off x="9296400" y="1427584"/>
            <a:ext cx="2432304" cy="4879910"/>
          </a:xfrm>
        </p:spPr>
        <p:txBody>
          <a:bodyPr>
            <a:noAutofit/>
          </a:bodyPr>
          <a:lstStyle/>
          <a:p>
            <a:pPr marL="342900" lvl="0" indent="-342900">
              <a:buFont typeface="Arial" panose="020B0604020202020204" pitchFamily="34" charset="0"/>
              <a:buChar char="•"/>
            </a:pPr>
            <a:r>
              <a:rPr lang="en-US" sz="2000" dirty="0"/>
              <a:t>5,600 years ago, part of Mount Rainier collapsed.</a:t>
            </a:r>
          </a:p>
          <a:p>
            <a:pPr lvl="0"/>
            <a:endParaRPr lang="en-US" sz="2000" dirty="0"/>
          </a:p>
          <a:p>
            <a:pPr marL="342900" lvl="0" indent="-342900">
              <a:buFont typeface="Arial" panose="020B0604020202020204" pitchFamily="34" charset="0"/>
              <a:buChar char="•"/>
            </a:pPr>
            <a:r>
              <a:rPr lang="en-US" sz="2000" dirty="0"/>
              <a:t>2,200 years ago, Mount Rainier erupted.</a:t>
            </a:r>
          </a:p>
          <a:p>
            <a:endParaRPr lang="en-US" sz="2000" dirty="0"/>
          </a:p>
          <a:p>
            <a:endParaRPr lang="en-US" dirty="0"/>
          </a:p>
          <a:p>
            <a:pPr algn="ctr"/>
            <a:r>
              <a:rPr lang="en-US" dirty="0"/>
              <a:t>Photo by Stan </a:t>
            </a:r>
            <a:r>
              <a:rPr lang="en-US" dirty="0" err="1"/>
              <a:t>Shebs</a:t>
            </a:r>
            <a:endParaRPr lang="en-US" dirty="0"/>
          </a:p>
        </p:txBody>
      </p:sp>
    </p:spTree>
    <p:extLst>
      <p:ext uri="{BB962C8B-B14F-4D97-AF65-F5344CB8AC3E}">
        <p14:creationId xmlns:p14="http://schemas.microsoft.com/office/powerpoint/2010/main" val="792377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EA44AC-EE7B-EC42-A7C3-59F5B044A1D4}"/>
              </a:ext>
            </a:extLst>
          </p:cNvPr>
          <p:cNvSpPr>
            <a:spLocks noGrp="1"/>
          </p:cNvSpPr>
          <p:nvPr>
            <p:ph type="title"/>
          </p:nvPr>
        </p:nvSpPr>
        <p:spPr>
          <a:xfrm>
            <a:off x="9296400" y="541175"/>
            <a:ext cx="2432304" cy="569914"/>
          </a:xfrm>
        </p:spPr>
        <p:txBody>
          <a:bodyPr/>
          <a:lstStyle/>
          <a:p>
            <a:pPr algn="ctr"/>
            <a:r>
              <a:rPr lang="en-US" sz="2600" b="1" dirty="0"/>
              <a:t>Seattle Fault</a:t>
            </a:r>
          </a:p>
        </p:txBody>
      </p:sp>
      <p:sp>
        <p:nvSpPr>
          <p:cNvPr id="6" name="Text Placeholder 5">
            <a:extLst>
              <a:ext uri="{FF2B5EF4-FFF2-40B4-BE49-F238E27FC236}">
                <a16:creationId xmlns:a16="http://schemas.microsoft.com/office/drawing/2014/main" id="{B292AF80-DD8E-9145-9413-B3820E3B7B46}"/>
              </a:ext>
            </a:extLst>
          </p:cNvPr>
          <p:cNvSpPr>
            <a:spLocks noGrp="1"/>
          </p:cNvSpPr>
          <p:nvPr>
            <p:ph type="body" sz="half" idx="2"/>
          </p:nvPr>
        </p:nvSpPr>
        <p:spPr>
          <a:xfrm>
            <a:off x="9296400" y="1427584"/>
            <a:ext cx="2432304" cy="4879910"/>
          </a:xfrm>
        </p:spPr>
        <p:txBody>
          <a:bodyPr>
            <a:noAutofit/>
          </a:bodyPr>
          <a:lstStyle/>
          <a:p>
            <a:pPr lvl="0" algn="ctr"/>
            <a:r>
              <a:rPr lang="en-US" sz="2000" dirty="0"/>
              <a:t>The valley was later raised about 20 feet by an earthquake that occurred about 1,100 years ago along the Seattle fault line.</a:t>
            </a:r>
            <a:endParaRPr lang="en-US" dirty="0"/>
          </a:p>
        </p:txBody>
      </p:sp>
      <p:pic>
        <p:nvPicPr>
          <p:cNvPr id="10" name="Picture Placeholder 9">
            <a:extLst>
              <a:ext uri="{FF2B5EF4-FFF2-40B4-BE49-F238E27FC236}">
                <a16:creationId xmlns:a16="http://schemas.microsoft.com/office/drawing/2014/main" id="{673165AB-9DBF-0343-A83F-16D6463EC77D}"/>
              </a:ext>
            </a:extLst>
          </p:cNvPr>
          <p:cNvPicPr>
            <a:picLocks noGrp="1" noChangeAspect="1"/>
          </p:cNvPicPr>
          <p:nvPr>
            <p:ph type="pic" idx="1"/>
          </p:nvPr>
        </p:nvPicPr>
        <p:blipFill rotWithShape="1">
          <a:blip r:embed="rId3"/>
          <a:srcRect l="15699" r="22169"/>
          <a:stretch/>
        </p:blipFill>
        <p:spPr>
          <a:xfrm>
            <a:off x="228599" y="237744"/>
            <a:ext cx="8601076" cy="6382512"/>
          </a:xfrm>
        </p:spPr>
      </p:pic>
    </p:spTree>
    <p:extLst>
      <p:ext uri="{BB962C8B-B14F-4D97-AF65-F5344CB8AC3E}">
        <p14:creationId xmlns:p14="http://schemas.microsoft.com/office/powerpoint/2010/main" val="3889453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8E30EC-AB3F-DF45-8CB3-321AA1BAE59C}"/>
              </a:ext>
            </a:extLst>
          </p:cNvPr>
          <p:cNvSpPr>
            <a:spLocks noGrp="1"/>
          </p:cNvSpPr>
          <p:nvPr>
            <p:ph type="title"/>
          </p:nvPr>
        </p:nvSpPr>
        <p:spPr/>
        <p:txBody>
          <a:bodyPr>
            <a:normAutofit/>
          </a:bodyPr>
          <a:lstStyle/>
          <a:p>
            <a:r>
              <a:rPr lang="en-US" dirty="0"/>
              <a:t>Thriving Ecosystems</a:t>
            </a:r>
          </a:p>
        </p:txBody>
      </p:sp>
      <p:sp>
        <p:nvSpPr>
          <p:cNvPr id="5" name="Content Placeholder 4">
            <a:extLst>
              <a:ext uri="{FF2B5EF4-FFF2-40B4-BE49-F238E27FC236}">
                <a16:creationId xmlns:a16="http://schemas.microsoft.com/office/drawing/2014/main" id="{A66BB55D-0A69-7647-9D41-60EC2C4046F4}"/>
              </a:ext>
            </a:extLst>
          </p:cNvPr>
          <p:cNvSpPr>
            <a:spLocks noGrp="1"/>
          </p:cNvSpPr>
          <p:nvPr>
            <p:ph idx="1"/>
          </p:nvPr>
        </p:nvSpPr>
        <p:spPr/>
        <p:txBody>
          <a:bodyPr>
            <a:normAutofit/>
          </a:bodyPr>
          <a:lstStyle/>
          <a:p>
            <a:pPr>
              <a:lnSpc>
                <a:spcPct val="150000"/>
              </a:lnSpc>
            </a:pPr>
            <a:r>
              <a:rPr lang="en-US" sz="2400" dirty="0"/>
              <a:t>For hundreds of years, the </a:t>
            </a:r>
            <a:r>
              <a:rPr lang="en-US" sz="2400" u="sng" dirty="0"/>
              <a:t>salt water marshes and tidal plains</a:t>
            </a:r>
            <a:r>
              <a:rPr lang="en-US" sz="2400" dirty="0"/>
              <a:t> along the meandering Duwamish River </a:t>
            </a:r>
            <a:r>
              <a:rPr lang="en-US" sz="2400" u="sng" dirty="0"/>
              <a:t>supported a wide variety of wildlife</a:t>
            </a:r>
            <a:r>
              <a:rPr lang="en-US" sz="2400" dirty="0"/>
              <a:t>.</a:t>
            </a:r>
          </a:p>
          <a:p>
            <a:pPr>
              <a:lnSpc>
                <a:spcPct val="150000"/>
              </a:lnSpc>
            </a:pPr>
            <a:r>
              <a:rPr lang="en-US" sz="2400" dirty="0"/>
              <a:t>The river was also </a:t>
            </a:r>
            <a:r>
              <a:rPr lang="en-US" sz="2400" u="sng" dirty="0"/>
              <a:t>of tremendous cultural importance to the Coastal Salish</a:t>
            </a:r>
            <a:r>
              <a:rPr lang="en-US" sz="2400" dirty="0"/>
              <a:t> who have lived in Puget Sound region for thousands of years.</a:t>
            </a:r>
          </a:p>
          <a:p>
            <a:endParaRPr lang="en-US" dirty="0"/>
          </a:p>
        </p:txBody>
      </p:sp>
    </p:spTree>
    <p:extLst>
      <p:ext uri="{BB962C8B-B14F-4D97-AF65-F5344CB8AC3E}">
        <p14:creationId xmlns:p14="http://schemas.microsoft.com/office/powerpoint/2010/main" val="3535130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8ACD6F-7720-1E48-92E3-07FA562534F4}"/>
              </a:ext>
            </a:extLst>
          </p:cNvPr>
          <p:cNvPicPr>
            <a:picLocks noChangeAspect="1"/>
          </p:cNvPicPr>
          <p:nvPr/>
        </p:nvPicPr>
        <p:blipFill>
          <a:blip r:embed="rId3"/>
          <a:stretch>
            <a:fillRect/>
          </a:stretch>
        </p:blipFill>
        <p:spPr>
          <a:xfrm>
            <a:off x="183078" y="0"/>
            <a:ext cx="11825844" cy="6858000"/>
          </a:xfrm>
          <a:prstGeom prst="rect">
            <a:avLst/>
          </a:prstGeom>
        </p:spPr>
      </p:pic>
    </p:spTree>
    <p:extLst>
      <p:ext uri="{BB962C8B-B14F-4D97-AF65-F5344CB8AC3E}">
        <p14:creationId xmlns:p14="http://schemas.microsoft.com/office/powerpoint/2010/main" val="2817235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5330E5-C56B-9F47-9AD7-2F237E242ABD}"/>
              </a:ext>
            </a:extLst>
          </p:cNvPr>
          <p:cNvPicPr>
            <a:picLocks noChangeAspect="1"/>
          </p:cNvPicPr>
          <p:nvPr/>
        </p:nvPicPr>
        <p:blipFill>
          <a:blip r:embed="rId3"/>
          <a:stretch>
            <a:fillRect/>
          </a:stretch>
        </p:blipFill>
        <p:spPr>
          <a:xfrm>
            <a:off x="2292350" y="774700"/>
            <a:ext cx="7607300" cy="5308600"/>
          </a:xfrm>
          <a:prstGeom prst="rect">
            <a:avLst/>
          </a:prstGeom>
        </p:spPr>
      </p:pic>
      <p:sp>
        <p:nvSpPr>
          <p:cNvPr id="4" name="TextBox 3">
            <a:extLst>
              <a:ext uri="{FF2B5EF4-FFF2-40B4-BE49-F238E27FC236}">
                <a16:creationId xmlns:a16="http://schemas.microsoft.com/office/drawing/2014/main" id="{FF7C7885-80D1-DF47-9282-EDDA94739FA1}"/>
              </a:ext>
            </a:extLst>
          </p:cNvPr>
          <p:cNvSpPr txBox="1"/>
          <p:nvPr/>
        </p:nvSpPr>
        <p:spPr>
          <a:xfrm>
            <a:off x="6096000" y="6070600"/>
            <a:ext cx="5951621" cy="369332"/>
          </a:xfrm>
          <a:prstGeom prst="rect">
            <a:avLst/>
          </a:prstGeom>
          <a:noFill/>
        </p:spPr>
        <p:txBody>
          <a:bodyPr wrap="square" rtlCol="0">
            <a:spAutoFit/>
          </a:bodyPr>
          <a:lstStyle/>
          <a:p>
            <a:r>
              <a:rPr lang="en-US" dirty="0">
                <a:hlinkClick r:id="rId4"/>
              </a:rPr>
              <a:t>https://www.youtube.com/watch?v=8a3r-cG8Wic</a:t>
            </a:r>
            <a:endParaRPr lang="en-US" dirty="0"/>
          </a:p>
        </p:txBody>
      </p:sp>
    </p:spTree>
    <p:extLst>
      <p:ext uri="{BB962C8B-B14F-4D97-AF65-F5344CB8AC3E}">
        <p14:creationId xmlns:p14="http://schemas.microsoft.com/office/powerpoint/2010/main" val="3118331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8E30EC-AB3F-DF45-8CB3-321AA1BAE59C}"/>
              </a:ext>
            </a:extLst>
          </p:cNvPr>
          <p:cNvSpPr>
            <a:spLocks noGrp="1"/>
          </p:cNvSpPr>
          <p:nvPr>
            <p:ph type="title"/>
          </p:nvPr>
        </p:nvSpPr>
        <p:spPr/>
        <p:txBody>
          <a:bodyPr>
            <a:normAutofit/>
          </a:bodyPr>
          <a:lstStyle/>
          <a:p>
            <a:r>
              <a:rPr lang="en-US" dirty="0"/>
              <a:t>Ecosystem Consequences</a:t>
            </a:r>
          </a:p>
        </p:txBody>
      </p:sp>
      <p:sp>
        <p:nvSpPr>
          <p:cNvPr id="5" name="Content Placeholder 4">
            <a:extLst>
              <a:ext uri="{FF2B5EF4-FFF2-40B4-BE49-F238E27FC236}">
                <a16:creationId xmlns:a16="http://schemas.microsoft.com/office/drawing/2014/main" id="{A66BB55D-0A69-7647-9D41-60EC2C4046F4}"/>
              </a:ext>
            </a:extLst>
          </p:cNvPr>
          <p:cNvSpPr>
            <a:spLocks noGrp="1"/>
          </p:cNvSpPr>
          <p:nvPr>
            <p:ph idx="1"/>
          </p:nvPr>
        </p:nvSpPr>
        <p:spPr/>
        <p:txBody>
          <a:bodyPr>
            <a:normAutofit/>
          </a:bodyPr>
          <a:lstStyle/>
          <a:p>
            <a:pPr marL="0" indent="0" algn="ctr">
              <a:lnSpc>
                <a:spcPct val="150000"/>
              </a:lnSpc>
              <a:buNone/>
            </a:pPr>
            <a:r>
              <a:rPr lang="en-US" sz="3000" b="1" dirty="0"/>
              <a:t>Channelization significantly alters river habitat.</a:t>
            </a:r>
          </a:p>
          <a:p>
            <a:pPr marL="457200" indent="-457200">
              <a:lnSpc>
                <a:spcPct val="150000"/>
              </a:lnSpc>
              <a:buAutoNum type="arabicPeriod"/>
            </a:pPr>
            <a:r>
              <a:rPr lang="en-US" sz="2400" dirty="0"/>
              <a:t>Waters move more quickly through shorter, straighter, deeper rivers.</a:t>
            </a:r>
          </a:p>
          <a:p>
            <a:pPr lvl="1">
              <a:lnSpc>
                <a:spcPct val="150000"/>
              </a:lnSpc>
            </a:pPr>
            <a:r>
              <a:rPr lang="en-US" sz="2000" u="sng" dirty="0"/>
              <a:t>Increased flow velocity may negatively impact aquatic organisms</a:t>
            </a:r>
            <a:r>
              <a:rPr lang="en-US" sz="2000" dirty="0"/>
              <a:t> that have evolved to thrive in the slow-moving waters of meandering streams.</a:t>
            </a:r>
          </a:p>
          <a:p>
            <a:pPr>
              <a:lnSpc>
                <a:spcPct val="150000"/>
              </a:lnSpc>
            </a:pPr>
            <a:endParaRPr lang="en-US" sz="2400" dirty="0"/>
          </a:p>
          <a:p>
            <a:endParaRPr lang="en-US" dirty="0"/>
          </a:p>
        </p:txBody>
      </p:sp>
    </p:spTree>
    <p:extLst>
      <p:ext uri="{BB962C8B-B14F-4D97-AF65-F5344CB8AC3E}">
        <p14:creationId xmlns:p14="http://schemas.microsoft.com/office/powerpoint/2010/main" val="3172649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8E30EC-AB3F-DF45-8CB3-321AA1BAE59C}"/>
              </a:ext>
            </a:extLst>
          </p:cNvPr>
          <p:cNvSpPr>
            <a:spLocks noGrp="1"/>
          </p:cNvSpPr>
          <p:nvPr>
            <p:ph type="title"/>
          </p:nvPr>
        </p:nvSpPr>
        <p:spPr/>
        <p:txBody>
          <a:bodyPr>
            <a:normAutofit/>
          </a:bodyPr>
          <a:lstStyle/>
          <a:p>
            <a:r>
              <a:rPr lang="en-US" dirty="0"/>
              <a:t>Ecosystem Consequences</a:t>
            </a:r>
          </a:p>
        </p:txBody>
      </p:sp>
      <p:sp>
        <p:nvSpPr>
          <p:cNvPr id="5" name="Content Placeholder 4">
            <a:extLst>
              <a:ext uri="{FF2B5EF4-FFF2-40B4-BE49-F238E27FC236}">
                <a16:creationId xmlns:a16="http://schemas.microsoft.com/office/drawing/2014/main" id="{A66BB55D-0A69-7647-9D41-60EC2C4046F4}"/>
              </a:ext>
            </a:extLst>
          </p:cNvPr>
          <p:cNvSpPr>
            <a:spLocks noGrp="1"/>
          </p:cNvSpPr>
          <p:nvPr>
            <p:ph idx="1"/>
          </p:nvPr>
        </p:nvSpPr>
        <p:spPr/>
        <p:txBody>
          <a:bodyPr>
            <a:normAutofit/>
          </a:bodyPr>
          <a:lstStyle/>
          <a:p>
            <a:pPr marL="0" indent="0">
              <a:lnSpc>
                <a:spcPct val="150000"/>
              </a:lnSpc>
              <a:buNone/>
            </a:pPr>
            <a:r>
              <a:rPr lang="en-US" sz="2400" dirty="0"/>
              <a:t>2. </a:t>
            </a:r>
            <a:r>
              <a:rPr lang="en-US" sz="2400" u="sng" dirty="0"/>
              <a:t>Reduction of vegetation degrades habitats for aquatic and terrestrial organisms.</a:t>
            </a:r>
          </a:p>
          <a:p>
            <a:pPr lvl="1">
              <a:lnSpc>
                <a:spcPct val="150000"/>
              </a:lnSpc>
            </a:pPr>
            <a:r>
              <a:rPr lang="en-US" sz="2000" dirty="0"/>
              <a:t>Aquatic plants that live in shallow waters may not be able to survive in a channeled river.</a:t>
            </a:r>
          </a:p>
          <a:p>
            <a:pPr lvl="1">
              <a:lnSpc>
                <a:spcPct val="150000"/>
              </a:lnSpc>
            </a:pPr>
            <a:r>
              <a:rPr lang="en-US" sz="2000" dirty="0"/>
              <a:t>Channelization may also result in the removal of plants that lived along the banks of the river.</a:t>
            </a:r>
          </a:p>
          <a:p>
            <a:pPr lvl="1">
              <a:lnSpc>
                <a:spcPct val="150000"/>
              </a:lnSpc>
            </a:pPr>
            <a:r>
              <a:rPr lang="en-US" sz="2000" dirty="0"/>
              <a:t>Fish in particular often rely on vegetation to provide cool, safe hiding places.</a:t>
            </a:r>
          </a:p>
          <a:p>
            <a:pPr lvl="1">
              <a:lnSpc>
                <a:spcPct val="150000"/>
              </a:lnSpc>
            </a:pPr>
            <a:endParaRPr lang="en-US" sz="2000" dirty="0"/>
          </a:p>
          <a:p>
            <a:pPr>
              <a:lnSpc>
                <a:spcPct val="150000"/>
              </a:lnSpc>
            </a:pPr>
            <a:endParaRPr lang="en-US" sz="2400" dirty="0"/>
          </a:p>
          <a:p>
            <a:endParaRPr lang="en-US" dirty="0"/>
          </a:p>
        </p:txBody>
      </p:sp>
    </p:spTree>
    <p:extLst>
      <p:ext uri="{BB962C8B-B14F-4D97-AF65-F5344CB8AC3E}">
        <p14:creationId xmlns:p14="http://schemas.microsoft.com/office/powerpoint/2010/main" val="2624420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8E30EC-AB3F-DF45-8CB3-321AA1BAE59C}"/>
              </a:ext>
            </a:extLst>
          </p:cNvPr>
          <p:cNvSpPr>
            <a:spLocks noGrp="1"/>
          </p:cNvSpPr>
          <p:nvPr>
            <p:ph type="title"/>
          </p:nvPr>
        </p:nvSpPr>
        <p:spPr/>
        <p:txBody>
          <a:bodyPr>
            <a:normAutofit/>
          </a:bodyPr>
          <a:lstStyle/>
          <a:p>
            <a:r>
              <a:rPr lang="en-US" dirty="0"/>
              <a:t>Ecosystem Consequences</a:t>
            </a:r>
          </a:p>
        </p:txBody>
      </p:sp>
      <p:sp>
        <p:nvSpPr>
          <p:cNvPr id="5" name="Content Placeholder 4">
            <a:extLst>
              <a:ext uri="{FF2B5EF4-FFF2-40B4-BE49-F238E27FC236}">
                <a16:creationId xmlns:a16="http://schemas.microsoft.com/office/drawing/2014/main" id="{A66BB55D-0A69-7647-9D41-60EC2C4046F4}"/>
              </a:ext>
            </a:extLst>
          </p:cNvPr>
          <p:cNvSpPr>
            <a:spLocks noGrp="1"/>
          </p:cNvSpPr>
          <p:nvPr>
            <p:ph idx="1"/>
          </p:nvPr>
        </p:nvSpPr>
        <p:spPr/>
        <p:txBody>
          <a:bodyPr>
            <a:normAutofit/>
          </a:bodyPr>
          <a:lstStyle/>
          <a:p>
            <a:pPr marL="0" indent="0">
              <a:lnSpc>
                <a:spcPct val="150000"/>
              </a:lnSpc>
              <a:buNone/>
            </a:pPr>
            <a:r>
              <a:rPr lang="en-US" sz="2400" dirty="0"/>
              <a:t>3. Waters also tend to be </a:t>
            </a:r>
            <a:r>
              <a:rPr lang="en-US" sz="2400" u="sng" dirty="0"/>
              <a:t>more polluted</a:t>
            </a:r>
            <a:r>
              <a:rPr lang="en-US" sz="2400" dirty="0"/>
              <a:t> after being channeled, as there is little opportunity for sediments to settle.</a:t>
            </a:r>
          </a:p>
          <a:p>
            <a:pPr lvl="1">
              <a:lnSpc>
                <a:spcPct val="150000"/>
              </a:lnSpc>
            </a:pPr>
            <a:r>
              <a:rPr lang="en-US" sz="2000" dirty="0"/>
              <a:t>This damages fisheries and threatens other wildlife, including birds and mammals that live along the river.</a:t>
            </a:r>
            <a:endParaRPr lang="en-US" sz="2400" dirty="0"/>
          </a:p>
          <a:p>
            <a:endParaRPr lang="en-US" dirty="0"/>
          </a:p>
        </p:txBody>
      </p:sp>
    </p:spTree>
    <p:extLst>
      <p:ext uri="{BB962C8B-B14F-4D97-AF65-F5344CB8AC3E}">
        <p14:creationId xmlns:p14="http://schemas.microsoft.com/office/powerpoint/2010/main" val="2178304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489FC-4BC8-C045-9008-4A2D31A0C993}"/>
              </a:ext>
            </a:extLst>
          </p:cNvPr>
          <p:cNvSpPr>
            <a:spLocks noGrp="1"/>
          </p:cNvSpPr>
          <p:nvPr>
            <p:ph type="title"/>
          </p:nvPr>
        </p:nvSpPr>
        <p:spPr/>
        <p:txBody>
          <a:bodyPr/>
          <a:lstStyle/>
          <a:p>
            <a:r>
              <a:rPr lang="en-US" dirty="0"/>
              <a:t>History of the Duwamish River</a:t>
            </a:r>
          </a:p>
        </p:txBody>
      </p:sp>
      <p:pic>
        <p:nvPicPr>
          <p:cNvPr id="4" name="cs_duwamishV.mp4">
            <a:hlinkClick r:id="" action="ppaction://media"/>
            <a:extLst>
              <a:ext uri="{FF2B5EF4-FFF2-40B4-BE49-F238E27FC236}">
                <a16:creationId xmlns:a16="http://schemas.microsoft.com/office/drawing/2014/main" id="{749322DF-5AAE-0247-B977-7B088E44842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600325" y="2103438"/>
            <a:ext cx="6991350" cy="3932237"/>
          </a:xfrm>
        </p:spPr>
      </p:pic>
    </p:spTree>
    <p:extLst>
      <p:ext uri="{BB962C8B-B14F-4D97-AF65-F5344CB8AC3E}">
        <p14:creationId xmlns:p14="http://schemas.microsoft.com/office/powerpoint/2010/main" val="2128053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95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8E30EC-AB3F-DF45-8CB3-321AA1BAE59C}"/>
              </a:ext>
            </a:extLst>
          </p:cNvPr>
          <p:cNvSpPr>
            <a:spLocks noGrp="1"/>
          </p:cNvSpPr>
          <p:nvPr>
            <p:ph type="title"/>
          </p:nvPr>
        </p:nvSpPr>
        <p:spPr/>
        <p:txBody>
          <a:bodyPr/>
          <a:lstStyle/>
          <a:p>
            <a:r>
              <a:rPr lang="en-US" dirty="0"/>
              <a:t>Citations</a:t>
            </a:r>
          </a:p>
        </p:txBody>
      </p:sp>
      <p:sp>
        <p:nvSpPr>
          <p:cNvPr id="5" name="Content Placeholder 4">
            <a:extLst>
              <a:ext uri="{FF2B5EF4-FFF2-40B4-BE49-F238E27FC236}">
                <a16:creationId xmlns:a16="http://schemas.microsoft.com/office/drawing/2014/main" id="{A66BB55D-0A69-7647-9D41-60EC2C4046F4}"/>
              </a:ext>
            </a:extLst>
          </p:cNvPr>
          <p:cNvSpPr>
            <a:spLocks noGrp="1"/>
          </p:cNvSpPr>
          <p:nvPr>
            <p:ph idx="1"/>
          </p:nvPr>
        </p:nvSpPr>
        <p:spPr>
          <a:xfrm>
            <a:off x="1066800" y="1804540"/>
            <a:ext cx="10058400" cy="3931920"/>
          </a:xfrm>
        </p:spPr>
        <p:txBody>
          <a:bodyPr>
            <a:noAutofit/>
          </a:bodyPr>
          <a:lstStyle/>
          <a:p>
            <a:r>
              <a:rPr lang="en-US" sz="1600" dirty="0"/>
              <a:t>Brooker, M. P. 1985. The Ecological Effects of Channelization. The Geographical Journal, 151(1), 63-69.</a:t>
            </a:r>
          </a:p>
          <a:p>
            <a:r>
              <a:rPr lang="en-US" sz="1600" dirty="0"/>
              <a:t>Burke Museum. 20,000 Years in Puget Sound. May 16, 2012. </a:t>
            </a:r>
            <a:r>
              <a:rPr lang="en-US" sz="1600" dirty="0">
                <a:hlinkClick r:id="rId2"/>
              </a:rPr>
              <a:t>https://www.youtube.com/watch?v=Dl2rObdNUFw</a:t>
            </a:r>
            <a:endParaRPr lang="en-US" sz="1600" dirty="0"/>
          </a:p>
          <a:p>
            <a:r>
              <a:rPr lang="en-US" sz="1600" dirty="0"/>
              <a:t>Burke Museum. Duwamish meanders: A river runs through it. September 25, 2015. </a:t>
            </a:r>
            <a:r>
              <a:rPr lang="en-US" sz="1600" dirty="0">
                <a:hlinkClick r:id="rId3"/>
              </a:rPr>
              <a:t>http://www.burkemuseum.org/blog/duwamish-meanders-river-ran-through-it</a:t>
            </a:r>
            <a:endParaRPr lang="en-US" sz="1600" dirty="0"/>
          </a:p>
          <a:p>
            <a:r>
              <a:rPr lang="en-US" sz="1600" dirty="0"/>
              <a:t>Burke Museum. The Waterlines Project Map. 2014. </a:t>
            </a:r>
            <a:r>
              <a:rPr lang="en-US" sz="1600" dirty="0">
                <a:hlinkClick r:id="rId4"/>
              </a:rPr>
              <a:t>http://www.burkemuseum.org/static/waterlines/project_map.html</a:t>
            </a:r>
            <a:endParaRPr lang="en-US" sz="1600" dirty="0"/>
          </a:p>
          <a:p>
            <a:r>
              <a:rPr lang="en-US" sz="1600" dirty="0"/>
              <a:t>History Link. Harbor Island, at the time the world’s largest artificial island, is completed in 1909. November 6, 2001. </a:t>
            </a:r>
            <a:r>
              <a:rPr lang="en-US" sz="1600" dirty="0">
                <a:hlinkClick r:id="rId5"/>
              </a:rPr>
              <a:t>http://www.historylink.org/File/3631</a:t>
            </a:r>
            <a:endParaRPr lang="en-US" sz="1600" dirty="0"/>
          </a:p>
          <a:p>
            <a:r>
              <a:rPr lang="en-US" sz="1600" dirty="0"/>
              <a:t>U.S. Environmental Protection Agency. National Management Measures to Control Nonpoint Source Pollution from </a:t>
            </a:r>
            <a:r>
              <a:rPr lang="en-US" sz="1600" dirty="0" err="1"/>
              <a:t>Hydromodification</a:t>
            </a:r>
            <a:r>
              <a:rPr lang="en-US" sz="1600" dirty="0"/>
              <a:t>. July 2007. https://</a:t>
            </a:r>
            <a:r>
              <a:rPr lang="en-US" sz="1600" dirty="0" err="1"/>
              <a:t>www.epa.gov</a:t>
            </a:r>
            <a:r>
              <a:rPr lang="en-US" sz="1600" dirty="0"/>
              <a:t>/sites/production/files/2015-09/documents/chapter_3_channelization_web.pdf</a:t>
            </a:r>
          </a:p>
          <a:p>
            <a:endParaRPr lang="en-US" sz="1600" dirty="0"/>
          </a:p>
        </p:txBody>
      </p:sp>
    </p:spTree>
    <p:extLst>
      <p:ext uri="{BB962C8B-B14F-4D97-AF65-F5344CB8AC3E}">
        <p14:creationId xmlns:p14="http://schemas.microsoft.com/office/powerpoint/2010/main" val="1465235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{917CA525-E050-1E43-A5B2-319994844628}tf10001067</Template>
  <TotalTime>1751</TotalTime>
  <Words>1435</Words>
  <Application>Microsoft Macintosh PowerPoint</Application>
  <PresentationFormat>Widescreen</PresentationFormat>
  <Paragraphs>124</Paragraphs>
  <Slides>15</Slides>
  <Notes>13</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Century Gothic</vt:lpstr>
      <vt:lpstr>Savon</vt:lpstr>
      <vt:lpstr>A Dynamic Landscape </vt:lpstr>
      <vt:lpstr>PowerPoint Presentation</vt:lpstr>
      <vt:lpstr>PowerPoint Presentation</vt:lpstr>
      <vt:lpstr>A New Landscape</vt:lpstr>
      <vt:lpstr>The Duwamish-Green River Valley</vt:lpstr>
      <vt:lpstr>Mount Rainier</vt:lpstr>
      <vt:lpstr>Seattle Fault</vt:lpstr>
      <vt:lpstr>Thriving Ecosystems</vt:lpstr>
      <vt:lpstr>PowerPoint Presentation</vt:lpstr>
      <vt:lpstr>PowerPoint Presentation</vt:lpstr>
      <vt:lpstr>Ecosystem Consequences</vt:lpstr>
      <vt:lpstr>Ecosystem Consequences</vt:lpstr>
      <vt:lpstr>Ecosystem Consequences</vt:lpstr>
      <vt:lpstr>History of the Duwamish River</vt:lpstr>
      <vt:lpstr>Citations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Duwamish River Summit</dc:title>
  <dc:creator>Olivia Sanderfoot</dc:creator>
  <cp:lastModifiedBy>Olivia Sanderfoot</cp:lastModifiedBy>
  <cp:revision>28</cp:revision>
  <dcterms:created xsi:type="dcterms:W3CDTF">2018-03-17T22:21:47Z</dcterms:created>
  <dcterms:modified xsi:type="dcterms:W3CDTF">2020-03-14T21:06:04Z</dcterms:modified>
</cp:coreProperties>
</file>